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481" r:id="rId2"/>
    <p:sldId id="465" r:id="rId3"/>
    <p:sldId id="488" r:id="rId4"/>
    <p:sldId id="536" r:id="rId5"/>
    <p:sldId id="537" r:id="rId6"/>
    <p:sldId id="539" r:id="rId7"/>
    <p:sldId id="483" r:id="rId8"/>
    <p:sldId id="478" r:id="rId9"/>
    <p:sldId id="490" r:id="rId10"/>
    <p:sldId id="491" r:id="rId11"/>
    <p:sldId id="492" r:id="rId12"/>
    <p:sldId id="484" r:id="rId13"/>
    <p:sldId id="493" r:id="rId14"/>
    <p:sldId id="494" r:id="rId15"/>
    <p:sldId id="495" r:id="rId16"/>
    <p:sldId id="498" r:id="rId17"/>
    <p:sldId id="496" r:id="rId18"/>
    <p:sldId id="497" r:id="rId19"/>
    <p:sldId id="485" r:id="rId20"/>
    <p:sldId id="439" r:id="rId21"/>
    <p:sldId id="513" r:id="rId22"/>
    <p:sldId id="538" r:id="rId23"/>
    <p:sldId id="512" r:id="rId24"/>
    <p:sldId id="365" r:id="rId25"/>
    <p:sldId id="507" r:id="rId26"/>
    <p:sldId id="453" r:id="rId27"/>
    <p:sldId id="380" r:id="rId28"/>
    <p:sldId id="382" r:id="rId29"/>
    <p:sldId id="540" r:id="rId30"/>
    <p:sldId id="541" r:id="rId31"/>
    <p:sldId id="561" r:id="rId32"/>
    <p:sldId id="542" r:id="rId33"/>
    <p:sldId id="543" r:id="rId34"/>
    <p:sldId id="544" r:id="rId35"/>
    <p:sldId id="545" r:id="rId36"/>
    <p:sldId id="568" r:id="rId37"/>
    <p:sldId id="569" r:id="rId38"/>
    <p:sldId id="567" r:id="rId39"/>
    <p:sldId id="562" r:id="rId40"/>
    <p:sldId id="546" r:id="rId41"/>
    <p:sldId id="548" r:id="rId42"/>
    <p:sldId id="549" r:id="rId43"/>
    <p:sldId id="550" r:id="rId44"/>
    <p:sldId id="551" r:id="rId45"/>
    <p:sldId id="552" r:id="rId46"/>
    <p:sldId id="553" r:id="rId47"/>
    <p:sldId id="554" r:id="rId48"/>
    <p:sldId id="555" r:id="rId49"/>
    <p:sldId id="556" r:id="rId50"/>
    <p:sldId id="563" r:id="rId51"/>
    <p:sldId id="564" r:id="rId52"/>
    <p:sldId id="565" r:id="rId53"/>
    <p:sldId id="566" r:id="rId54"/>
    <p:sldId id="570" r:id="rId55"/>
    <p:sldId id="557" r:id="rId56"/>
    <p:sldId id="558" r:id="rId57"/>
    <p:sldId id="559" r:id="rId58"/>
    <p:sldId id="560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55C0016-1443-490A-BCF1-D771FDCBFD0C}">
          <p14:sldIdLst>
            <p14:sldId id="481"/>
            <p14:sldId id="465"/>
            <p14:sldId id="488"/>
            <p14:sldId id="536"/>
            <p14:sldId id="537"/>
            <p14:sldId id="539"/>
            <p14:sldId id="483"/>
            <p14:sldId id="478"/>
            <p14:sldId id="490"/>
            <p14:sldId id="491"/>
            <p14:sldId id="492"/>
            <p14:sldId id="484"/>
            <p14:sldId id="493"/>
            <p14:sldId id="494"/>
            <p14:sldId id="495"/>
            <p14:sldId id="498"/>
            <p14:sldId id="496"/>
            <p14:sldId id="497"/>
            <p14:sldId id="485"/>
            <p14:sldId id="439"/>
            <p14:sldId id="513"/>
            <p14:sldId id="538"/>
            <p14:sldId id="512"/>
            <p14:sldId id="365"/>
            <p14:sldId id="507"/>
            <p14:sldId id="453"/>
            <p14:sldId id="380"/>
            <p14:sldId id="382"/>
            <p14:sldId id="540"/>
            <p14:sldId id="541"/>
            <p14:sldId id="561"/>
            <p14:sldId id="542"/>
            <p14:sldId id="543"/>
            <p14:sldId id="544"/>
            <p14:sldId id="545"/>
            <p14:sldId id="568"/>
            <p14:sldId id="569"/>
            <p14:sldId id="567"/>
            <p14:sldId id="562"/>
            <p14:sldId id="546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63"/>
            <p14:sldId id="564"/>
            <p14:sldId id="565"/>
            <p14:sldId id="566"/>
            <p14:sldId id="570"/>
            <p14:sldId id="557"/>
            <p14:sldId id="558"/>
            <p14:sldId id="559"/>
            <p14:sldId id="560"/>
          </p14:sldIdLst>
        </p14:section>
        <p14:section name="Fourier Transform" id="{BE47B8C3-F1DF-40B5-BC3A-50A1BB7CF6F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65A"/>
    <a:srgbClr val="32000C"/>
    <a:srgbClr val="FF4A7E"/>
    <a:srgbClr val="CB6B30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66957" autoAdjust="0"/>
  </p:normalViewPr>
  <p:slideViewPr>
    <p:cSldViewPr>
      <p:cViewPr varScale="1">
        <p:scale>
          <a:sx n="84" d="100"/>
          <a:sy n="84" d="100"/>
        </p:scale>
        <p:origin x="231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105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9.xml"/><Relationship Id="rId2" Type="http://schemas.openxmlformats.org/officeDocument/2006/relationships/slide" Target="slides/slide12.xml"/><Relationship Id="rId1" Type="http://schemas.openxmlformats.org/officeDocument/2006/relationships/slide" Target="slides/slide8.xml"/><Relationship Id="rId4" Type="http://schemas.openxmlformats.org/officeDocument/2006/relationships/slide" Target="slides/slide2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EB3DC21-16FE-4C00-82FF-6B7B56280C87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2657577-2637-4D99-BDF4-BF55D71270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6716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1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not the latest smash hit from early 90’s hip hop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657577-2637-4D99-BDF4-BF55D712705F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465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not the latest smash hit from early 90’s hip hop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657577-2637-4D99-BDF4-BF55D712705F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48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15173F-758C-49F9-862D-A81654BC5B13}" type="slidenum">
              <a:rPr lang="en-US" altLang="en-US">
                <a:solidFill>
                  <a:prstClr val="black"/>
                </a:solidFill>
                <a:latin typeface="Gill Sans" charset="0"/>
              </a:rPr>
              <a:pPr eaLnBrk="1" hangingPunct="1"/>
              <a:t>19</a:t>
            </a:fld>
            <a:endParaRPr lang="en-US" altLang="en-US">
              <a:solidFill>
                <a:prstClr val="black"/>
              </a:solidFill>
              <a:latin typeface="Gill Sans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0138" y="673100"/>
            <a:ext cx="46037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4351338"/>
            <a:ext cx="5083175" cy="413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93" tIns="44946" rIns="89893" bIns="449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Answer: Not convolution: try a region with 1’s and a 2, and then 1’s and a 3</a:t>
            </a:r>
          </a:p>
        </p:txBody>
      </p:sp>
    </p:spTree>
    <p:extLst>
      <p:ext uri="{BB962C8B-B14F-4D97-AF65-F5344CB8AC3E}">
        <p14:creationId xmlns:p14="http://schemas.microsoft.com/office/powerpoint/2010/main" val="272072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[   0   -1/4    0;</a:t>
            </a:r>
          </a:p>
          <a:p>
            <a:r>
              <a:rPr lang="en-US" altLang="en-US" dirty="0"/>
              <a:t> -1/4    1    -1/4;</a:t>
            </a:r>
          </a:p>
          <a:p>
            <a:r>
              <a:rPr lang="en-US" altLang="en-US" dirty="0"/>
              <a:t>    0   -1/4    0    ]</a:t>
            </a:r>
          </a:p>
          <a:p>
            <a:endParaRPr lang="en-US" altLang="en-US" dirty="0"/>
          </a:p>
          <a:p>
            <a:r>
              <a:rPr lang="en-US" altLang="en-US" dirty="0"/>
              <a:t>[ 0 -1  1 ]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736F3F-053C-4B7B-81E2-DC8E20B371F8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604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[   0   -1/4    0;</a:t>
            </a:r>
          </a:p>
          <a:p>
            <a:r>
              <a:rPr lang="en-US" altLang="en-US" dirty="0"/>
              <a:t> -1/4    1    -1/4;</a:t>
            </a:r>
          </a:p>
          <a:p>
            <a:r>
              <a:rPr lang="en-US" altLang="en-US" dirty="0"/>
              <a:t>    0   -1/4    0    ]</a:t>
            </a:r>
          </a:p>
          <a:p>
            <a:endParaRPr lang="en-US" altLang="en-US" dirty="0"/>
          </a:p>
          <a:p>
            <a:r>
              <a:rPr lang="en-US" altLang="en-US" dirty="0"/>
              <a:t>[ 0 -1  1 ]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736F3F-053C-4B7B-81E2-DC8E20B371F8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13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15173F-758C-49F9-862D-A81654BC5B13}" type="slidenum">
              <a:rPr lang="en-US" altLang="en-US">
                <a:solidFill>
                  <a:prstClr val="black"/>
                </a:solidFill>
                <a:latin typeface="Gill Sans" charset="0"/>
              </a:rPr>
              <a:pPr eaLnBrk="1" hangingPunct="1"/>
              <a:t>22</a:t>
            </a:fld>
            <a:endParaRPr lang="en-US" altLang="en-US">
              <a:solidFill>
                <a:prstClr val="black"/>
              </a:solidFill>
              <a:latin typeface="Gill Sans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0138" y="673100"/>
            <a:ext cx="46037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4351338"/>
            <a:ext cx="5083175" cy="413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93" tIns="44946" rIns="89893" bIns="449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Answer: Not convolution: try a region with 1’s and a 2, and then 1’s and a 3</a:t>
            </a:r>
          </a:p>
        </p:txBody>
      </p:sp>
    </p:spTree>
    <p:extLst>
      <p:ext uri="{BB962C8B-B14F-4D97-AF65-F5344CB8AC3E}">
        <p14:creationId xmlns:p14="http://schemas.microsoft.com/office/powerpoint/2010/main" val="61035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780FE3-9AC0-4B39-A7B2-F7C24CE2168C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6197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670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9E86C4-7D82-4E99-98CF-C4A3229A6A0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37483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215D0F-583E-4C3B-9A97-3D9EBC9D3A9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7183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8C5D3-4E1C-425C-8B76-D149936DFB0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894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8C4074-C375-4035-A918-0E03324C3A2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090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4742C5-8745-4B8E-B1BA-A9A6AC65AA1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009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F55BE4-7FA0-42EB-853C-1FBF3E22D63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33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https://www.youtube.com/watch?v=Y1yHMy0-4TM</a:t>
            </a:r>
          </a:p>
          <a:p>
            <a:endParaRPr lang="en-US" dirty="0"/>
          </a:p>
          <a:p>
            <a:r>
              <a:rPr lang="en-US" dirty="0"/>
              <a:t>https://www.youtube.com/watch?v=jQDjJRYmeWg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657577-2637-4D99-BDF4-BF55D712705F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475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D56585-AC1C-400B-B1A9-42872E0A745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221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9036FD-2F54-45A4-A895-8FCC6DB0613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5800"/>
            <a:ext cx="4573587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4344988"/>
            <a:ext cx="502285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60" tIns="42029" rIns="84060" bIns="4202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/>
              <a:t>Ask students to look at the image and think about where the line of constant response is - </a:t>
            </a:r>
          </a:p>
        </p:txBody>
      </p:sp>
    </p:spTree>
    <p:extLst>
      <p:ext uri="{BB962C8B-B14F-4D97-AF65-F5344CB8AC3E}">
        <p14:creationId xmlns:p14="http://schemas.microsoft.com/office/powerpoint/2010/main" val="1363224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E95EB2-CFD3-46A9-AF1F-A8ED68317C6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96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 was Dali’s wife.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173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Gala was Dali’s wife.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452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657577-2637-4D99-BDF4-BF55D712705F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59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Look at a second filter which is an</a:t>
            </a:r>
            <a:r>
              <a:rPr lang="en-US" baseline="0" dirty="0"/>
              <a:t> ‘edge detection’ filter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Negative numbers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Oh. Well,</a:t>
            </a:r>
            <a:r>
              <a:rPr lang="en-US" baseline="0" dirty="0"/>
              <a:t> let’s take the absolute value (the magnitude)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Add the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657577-2637-4D99-BDF4-BF55D712705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9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a) G = D * B 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b) A = B * C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c) F = D * E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d) I = D * D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786616-772A-48C6-9053-A43813ECC32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07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15173F-758C-49F9-862D-A81654BC5B13}" type="slidenum">
              <a:rPr lang="en-US" altLang="en-US">
                <a:solidFill>
                  <a:prstClr val="black"/>
                </a:solidFill>
                <a:latin typeface="Gill Sans" charset="0"/>
              </a:rPr>
              <a:pPr eaLnBrk="1" hangingPunct="1"/>
              <a:t>8</a:t>
            </a:fld>
            <a:endParaRPr lang="en-US" altLang="en-US">
              <a:solidFill>
                <a:prstClr val="black"/>
              </a:solidFill>
              <a:latin typeface="Gill Sans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0138" y="673100"/>
            <a:ext cx="46037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4351338"/>
            <a:ext cx="5083175" cy="413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93" tIns="44946" rIns="89893" bIns="449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Better at salt’n’pepper noise</a:t>
            </a:r>
          </a:p>
          <a:p>
            <a:pPr eaLnBrk="1" hangingPunct="1"/>
            <a:r>
              <a:rPr lang="en-US" altLang="en-US"/>
              <a:t>Not convolution: try a region with 1’s and a 2, and then 1’s and a 3</a:t>
            </a:r>
          </a:p>
        </p:txBody>
      </p:sp>
    </p:spTree>
    <p:extLst>
      <p:ext uri="{BB962C8B-B14F-4D97-AF65-F5344CB8AC3E}">
        <p14:creationId xmlns:p14="http://schemas.microsoft.com/office/powerpoint/2010/main" val="165998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3B7F2C-1E38-4F95-965C-5A05BED0D891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949107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AE51B41-8DDD-491A-A25F-DCB9443C1C0B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24514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AE51B41-8DDD-491A-A25F-DCB9443C1C0B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Answer is 90.</a:t>
            </a:r>
          </a:p>
        </p:txBody>
      </p:sp>
    </p:spTree>
    <p:extLst>
      <p:ext uri="{BB962C8B-B14F-4D97-AF65-F5344CB8AC3E}">
        <p14:creationId xmlns:p14="http://schemas.microsoft.com/office/powerpoint/2010/main" val="397051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15173F-758C-49F9-862D-A81654BC5B13}" type="slidenum">
              <a:rPr lang="en-US" altLang="en-US">
                <a:solidFill>
                  <a:prstClr val="black"/>
                </a:solidFill>
                <a:latin typeface="Gill Sans" charset="0"/>
              </a:rPr>
              <a:pPr eaLnBrk="1" hangingPunct="1"/>
              <a:t>12</a:t>
            </a:fld>
            <a:endParaRPr lang="en-US" altLang="en-US">
              <a:solidFill>
                <a:prstClr val="black"/>
              </a:solidFill>
              <a:latin typeface="Gill Sans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0138" y="673100"/>
            <a:ext cx="46037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4351338"/>
            <a:ext cx="5083175" cy="413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93" tIns="44946" rIns="89893" bIns="449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Better at </a:t>
            </a:r>
            <a:r>
              <a:rPr lang="en-US" altLang="en-US" dirty="0" err="1"/>
              <a:t>salt’n’pepper</a:t>
            </a:r>
            <a:r>
              <a:rPr lang="en-US" altLang="en-US" dirty="0"/>
              <a:t> noise</a:t>
            </a:r>
          </a:p>
        </p:txBody>
      </p:sp>
    </p:spTree>
    <p:extLst>
      <p:ext uri="{BB962C8B-B14F-4D97-AF65-F5344CB8AC3E}">
        <p14:creationId xmlns:p14="http://schemas.microsoft.com/office/powerpoint/2010/main" val="401983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4A705-D313-4EFD-A6AB-F38D7C172FC4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1F604-D907-4814-A2FA-CAABD1F05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76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2CEA-4109-47DA-9EC3-C0B08EB625DF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67FEB-CFF4-4C23-9F36-FBEF47197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33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04BA2-4198-40E8-BC6A-175F3AEA0779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98B2A-C2ED-4DA2-A997-0232188A7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239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93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19F1-8371-4628-BAB9-691764FF1C0C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3D575-D896-4DD7-9B23-6F4E8F41E2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31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A878-DEFB-4DB3-B543-3973160AA518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AA57A-B08C-4631-9664-78F05E26C0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62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5440-B17A-4F27-940B-69E5A8129907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5A927-46BB-4438-9EF7-0111C7C3AF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38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035C-F054-40BE-AC2B-6041898D2FCA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F9D5-2088-4BF5-982E-0DBC07C784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7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E9D5E-B77F-4EB0-95F9-6D34E3CA6C38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2601C-B815-4037-963E-16855F3DC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57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4DB54-72E6-486F-84D8-6DEEA903B485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5221D-0DAF-447C-A187-EBAF4F7AE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6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92C37-6C2F-4849-A2B6-E5EA6A9539DD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8BF0-A685-48C1-8377-3A1B91467E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92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76618-B17D-4506-9C85-E6B6813E7695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22266-52AA-4A33-84E9-45B28D9DBF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85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C3EB54-3B01-4734-B8FA-7B52A81912EB}" type="datetimeFigureOut">
              <a:rPr lang="en-US"/>
              <a:pPr>
                <a:defRPr/>
              </a:pPr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ADDFC9-9522-423D-AF71-66FCB416E2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24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8.bin"/><Relationship Id="rId12" Type="http://schemas.openxmlformats.org/officeDocument/2006/relationships/oleObject" Target="../embeddings/oleObject10.bin"/><Relationship Id="rId2" Type="http://schemas.openxmlformats.org/officeDocument/2006/relationships/tags" Target="../tags/tag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9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flickr.com/photos/igorms/13691675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vcl.mit.edu/hybridimage.ht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flickr.com/photos/igorms/13691675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4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6.bin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430FC4CF-39DA-4417-8481-345F252DC9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0060"/>
            <a:ext cx="9144000" cy="51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0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233" name="Rectangle 252"/>
          <p:cNvSpPr>
            <a:spLocks noChangeArrowheads="1"/>
          </p:cNvSpPr>
          <p:nvPr/>
        </p:nvSpPr>
        <p:spPr bwMode="auto">
          <a:xfrm>
            <a:off x="1785395" y="4000983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42234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4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2234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35" name="Object 3"/>
          <p:cNvGraphicFramePr>
            <a:graphicFrameLocks noChangeAspect="1"/>
          </p:cNvGraphicFramePr>
          <p:nvPr>
            <p:extLst/>
          </p:nvPr>
        </p:nvGraphicFramePr>
        <p:xfrm>
          <a:off x="1679575" y="1295400"/>
          <a:ext cx="14525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5" name="Equation" r:id="rId7" imgW="317160" imgH="203040" progId="Equation.3">
                  <p:embed/>
                </p:oleObj>
              </mc:Choice>
              <mc:Fallback>
                <p:oleObj name="Equation" r:id="rId7" imgW="317160" imgH="203040" progId="Equation.3">
                  <p:embed/>
                  <p:pic>
                    <p:nvPicPr>
                      <p:cNvPr id="422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1295400"/>
                        <a:ext cx="14525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36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Image filtering - mean</a:t>
            </a:r>
          </a:p>
        </p:txBody>
      </p:sp>
      <p:grpSp>
        <p:nvGrpSpPr>
          <p:cNvPr id="42237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4224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224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6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24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2238" name="Object 26"/>
          <p:cNvGraphicFramePr>
            <a:graphicFrameLocks noChangeAspect="1"/>
          </p:cNvGraphicFramePr>
          <p:nvPr>
            <p:extLst/>
          </p:nvPr>
        </p:nvGraphicFramePr>
        <p:xfrm>
          <a:off x="6442075" y="533400"/>
          <a:ext cx="1092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6" name="Equation" r:id="rId10" imgW="393480" imgH="203040" progId="Equation.3">
                  <p:embed/>
                </p:oleObj>
              </mc:Choice>
              <mc:Fallback>
                <p:oleObj name="Equation" r:id="rId10" imgW="393480" imgH="203040" progId="Equation.3">
                  <p:embed/>
                  <p:pic>
                    <p:nvPicPr>
                      <p:cNvPr id="4223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2075" y="533400"/>
                        <a:ext cx="10922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39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33" name="Object 5"/>
          <p:cNvGraphicFramePr>
            <a:graphicFrameLocks noChangeAspect="1"/>
          </p:cNvGraphicFramePr>
          <p:nvPr>
            <p:extLst/>
          </p:nvPr>
        </p:nvGraphicFramePr>
        <p:xfrm>
          <a:off x="1866900" y="5943600"/>
          <a:ext cx="50276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7" name="Equation" r:id="rId12" imgW="2044440" imgH="355320" progId="Equation.3">
                  <p:embed/>
                </p:oleObj>
              </mc:Choice>
              <mc:Fallback>
                <p:oleObj name="Equation" r:id="rId12" imgW="2044440" imgH="355320" progId="Equation.3">
                  <p:embed/>
                  <p:pic>
                    <p:nvPicPr>
                      <p:cNvPr id="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5943600"/>
                        <a:ext cx="50276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3966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?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233" name="Rectangle 252"/>
          <p:cNvSpPr>
            <a:spLocks noChangeArrowheads="1"/>
          </p:cNvSpPr>
          <p:nvPr/>
        </p:nvSpPr>
        <p:spPr bwMode="auto">
          <a:xfrm>
            <a:off x="1785395" y="4000983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42234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4" name="Equation" r:id="rId4" imgW="330057" imgH="203112" progId="Equation.3">
                  <p:embed/>
                </p:oleObj>
              </mc:Choice>
              <mc:Fallback>
                <p:oleObj name="Equation" r:id="rId4" imgW="330057" imgH="203112" progId="Equation.3">
                  <p:embed/>
                  <p:pic>
                    <p:nvPicPr>
                      <p:cNvPr id="42234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35" name="Object 3"/>
          <p:cNvGraphicFramePr>
            <a:graphicFrameLocks noChangeAspect="1"/>
          </p:cNvGraphicFramePr>
          <p:nvPr>
            <p:extLst/>
          </p:nvPr>
        </p:nvGraphicFramePr>
        <p:xfrm>
          <a:off x="1679575" y="1295400"/>
          <a:ext cx="14525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5" name="Equation" r:id="rId6" imgW="317160" imgH="203040" progId="Equation.3">
                  <p:embed/>
                </p:oleObj>
              </mc:Choice>
              <mc:Fallback>
                <p:oleObj name="Equation" r:id="rId6" imgW="317160" imgH="203040" progId="Equation.3">
                  <p:embed/>
                  <p:pic>
                    <p:nvPicPr>
                      <p:cNvPr id="422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1295400"/>
                        <a:ext cx="14525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36" name="Rectangle 16"/>
          <p:cNvSpPr txBox="1">
            <a:spLocks noChangeArrowheads="1"/>
          </p:cNvSpPr>
          <p:nvPr/>
        </p:nvSpPr>
        <p:spPr bwMode="auto">
          <a:xfrm>
            <a:off x="457200" y="346559"/>
            <a:ext cx="8229600" cy="74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Median filter?</a:t>
            </a:r>
          </a:p>
        </p:txBody>
      </p:sp>
      <p:sp>
        <p:nvSpPr>
          <p:cNvPr id="42239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362186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Median filters</a:t>
            </a:r>
          </a:p>
        </p:txBody>
      </p:sp>
      <p:graphicFrame>
        <p:nvGraphicFramePr>
          <p:cNvPr id="72708" name="Object 3"/>
          <p:cNvGraphicFramePr>
            <a:graphicFrameLocks noChangeAspect="1"/>
          </p:cNvGraphicFramePr>
          <p:nvPr/>
        </p:nvGraphicFramePr>
        <p:xfrm>
          <a:off x="7938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8"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727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3200"/>
            <a:ext cx="8534400" cy="4649788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Operates over a window by selecting the median intensity in the window.</a:t>
            </a:r>
          </a:p>
          <a:p>
            <a:pPr eaLnBrk="1" hangingPunct="1"/>
            <a:r>
              <a:rPr lang="en-US" altLang="en-US" dirty="0"/>
              <a:t>What advantage does a median filter have over a mean filter?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1D34EC9-FB8C-45F4-9CAA-679DA21E0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544469"/>
            <a:ext cx="2374900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chemeClr val="bg1">
                    <a:lumMod val="50000"/>
                  </a:schemeClr>
                </a:solidFill>
              </a:rPr>
              <a:t>Steve Seitz, Steve </a:t>
            </a:r>
            <a:r>
              <a:rPr lang="en-US" altLang="en-US" sz="1200" dirty="0" err="1">
                <a:solidFill>
                  <a:schemeClr val="bg1">
                    <a:lumMod val="50000"/>
                  </a:schemeClr>
                </a:solidFill>
              </a:rPr>
              <a:t>Marschner</a:t>
            </a:r>
            <a:endParaRPr lang="en-US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4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Jack – Salt and Pepper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14400"/>
            <a:ext cx="5638800" cy="56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Jack – 3 x 3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CE7B5-9BB2-47E4-8E54-B804EBD0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673206" cy="56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Mean Jack – 11 x 11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64E4-D8A3-43E2-BC5E-1E37A90D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918139"/>
            <a:ext cx="5657466" cy="56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69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Jack – Salt and Pepper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14400"/>
            <a:ext cx="5638800" cy="56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2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Jack – 3 x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BAF98-3F32-44D7-B1D1-A5B371B9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6483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Median Jack – 11 x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708D3-29FD-4339-ADE8-9E9D86BD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23" y="914400"/>
            <a:ext cx="5653777" cy="56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18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Median filters</a:t>
            </a:r>
          </a:p>
        </p:txBody>
      </p:sp>
      <p:graphicFrame>
        <p:nvGraphicFramePr>
          <p:cNvPr id="72708" name="Object 3"/>
          <p:cNvGraphicFramePr>
            <a:graphicFrameLocks noChangeAspect="1"/>
          </p:cNvGraphicFramePr>
          <p:nvPr/>
        </p:nvGraphicFramePr>
        <p:xfrm>
          <a:off x="7938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2"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727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3200"/>
            <a:ext cx="8534400" cy="4649788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Operates over a window by selecting the median intensity in the window.</a:t>
            </a:r>
          </a:p>
          <a:p>
            <a:pPr eaLnBrk="1" hangingPunct="1"/>
            <a:r>
              <a:rPr lang="en-US" altLang="en-US" dirty="0"/>
              <a:t>What advantage does a median filter have over a mean filter?</a:t>
            </a:r>
          </a:p>
          <a:p>
            <a:pPr eaLnBrk="1" hangingPunct="1"/>
            <a:r>
              <a:rPr lang="en-US" altLang="en-US" dirty="0"/>
              <a:t>Is a median filter a kind of convolution?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72710" name="Text Box 5"/>
          <p:cNvSpPr txBox="1">
            <a:spLocks noChangeArrowheads="1"/>
          </p:cNvSpPr>
          <p:nvPr/>
        </p:nvSpPr>
        <p:spPr bwMode="auto">
          <a:xfrm>
            <a:off x="6934200" y="6544469"/>
            <a:ext cx="2374900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chemeClr val="bg1">
                    <a:lumMod val="50000"/>
                  </a:schemeClr>
                </a:solidFill>
              </a:rPr>
              <a:t>Steve Seitz, Steve </a:t>
            </a:r>
            <a:r>
              <a:rPr lang="en-US" altLang="en-US" sz="1200" dirty="0" err="1">
                <a:solidFill>
                  <a:schemeClr val="bg1">
                    <a:lumMod val="50000"/>
                  </a:schemeClr>
                </a:solidFill>
              </a:rPr>
              <a:t>Marschner</a:t>
            </a:r>
            <a:endParaRPr lang="en-US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6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Recap of Monday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6019800" cy="5638800"/>
          </a:xfrm>
        </p:spPr>
        <p:txBody>
          <a:bodyPr>
            <a:normAutofit/>
          </a:bodyPr>
          <a:lstStyle/>
          <a:p>
            <a:endParaRPr lang="en-US" altLang="en-US" sz="2800" dirty="0"/>
          </a:p>
          <a:p>
            <a:r>
              <a:rPr lang="en-US" altLang="en-US" sz="2800" dirty="0"/>
              <a:t>Linear filtering (convolution)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Not a matrix multiplication</a:t>
            </a:r>
          </a:p>
          <a:p>
            <a:pPr lvl="1"/>
            <a:r>
              <a:rPr lang="en-US" altLang="en-US" sz="2400" dirty="0"/>
              <a:t>Sum over </a:t>
            </a:r>
            <a:r>
              <a:rPr lang="en-US" altLang="en-US" sz="2400" dirty="0" err="1"/>
              <a:t>Hadamard</a:t>
            </a:r>
            <a:r>
              <a:rPr lang="en-US" altLang="en-US" sz="2400" dirty="0"/>
              <a:t> product</a:t>
            </a:r>
          </a:p>
          <a:p>
            <a:pPr lvl="1"/>
            <a:r>
              <a:rPr lang="en-US" altLang="en-US" sz="2400" dirty="0"/>
              <a:t>Can smooth, sharpen, translate (among many other uses)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1200" dirty="0"/>
          </a:p>
          <a:p>
            <a:pPr>
              <a:buFont typeface="Arial" panose="020B0604020202020204" pitchFamily="34" charset="0"/>
              <a:buNone/>
            </a:pPr>
            <a:endParaRPr lang="en-US" altLang="en-US" sz="1200" dirty="0"/>
          </a:p>
          <a:p>
            <a:r>
              <a:rPr lang="en-US" altLang="en-US" sz="2800" dirty="0"/>
              <a:t>Be aware of details for filter size, extrapolation, cropping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800" dirty="0"/>
          </a:p>
          <a:p>
            <a:pPr>
              <a:buFont typeface="Arial" panose="020B0604020202020204" pitchFamily="34" charset="0"/>
              <a:buNone/>
            </a:pPr>
            <a:endParaRPr lang="en-US" altLang="en-US" sz="2800" dirty="0"/>
          </a:p>
        </p:txBody>
      </p:sp>
      <p:pic>
        <p:nvPicPr>
          <p:cNvPr id="23556" name="Picture 4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7" name="Group 4"/>
          <p:cNvGrpSpPr>
            <a:grpSpLocks noChangeAspect="1"/>
          </p:cNvGrpSpPr>
          <p:nvPr/>
        </p:nvGrpSpPr>
        <p:grpSpPr bwMode="auto">
          <a:xfrm>
            <a:off x="7467600" y="1890713"/>
            <a:ext cx="1143000" cy="973137"/>
            <a:chOff x="3799" y="2064"/>
            <a:chExt cx="1433" cy="1136"/>
          </a:xfrm>
        </p:grpSpPr>
        <p:grpSp>
          <p:nvGrpSpPr>
            <p:cNvPr id="23559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356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9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7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7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7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7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7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7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7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7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3560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411108"/>
              </p:ext>
            </p:extLst>
          </p:nvPr>
        </p:nvGraphicFramePr>
        <p:xfrm>
          <a:off x="572293" y="2053045"/>
          <a:ext cx="50276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5" name="Equation" r:id="rId7" imgW="2044440" imgH="355320" progId="Equation.3">
                  <p:embed/>
                </p:oleObj>
              </mc:Choice>
              <mc:Fallback>
                <p:oleObj name="Equation" r:id="rId7" imgW="2044440" imgH="35532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293" y="2053045"/>
                        <a:ext cx="50276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8151166" y="6583362"/>
            <a:ext cx="1079500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prstClr val="black"/>
                </a:solidFill>
              </a:rPr>
              <a:t>James Hays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428" y="4551221"/>
            <a:ext cx="1995487" cy="19954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Review: questions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/>
              <a:t>Write down a 3x3 filter that both:</a:t>
            </a:r>
          </a:p>
          <a:p>
            <a:pPr marL="857250" lvl="1" indent="-457200">
              <a:buFontTx/>
              <a:buChar char="-"/>
            </a:pPr>
            <a:r>
              <a:rPr lang="en-US" altLang="en-US" dirty="0"/>
              <a:t>Returns a positive value if the average value of the 4-adjacent neighbors is less than the center,</a:t>
            </a:r>
          </a:p>
          <a:p>
            <a:pPr marL="857250" lvl="1" indent="-457200">
              <a:buFontTx/>
              <a:buChar char="-"/>
            </a:pPr>
            <a:r>
              <a:rPr lang="en-US" altLang="en-US" dirty="0"/>
              <a:t>Returns a negative value otherwise.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/>
              <a:t>Write down a filter that will compute the gradient in the x-direction:</a:t>
            </a:r>
          </a:p>
          <a:p>
            <a:pPr marL="514350" indent="-514350"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gradx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(x+1,y) -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for each x, y</a:t>
            </a:r>
          </a:p>
          <a:p>
            <a:pPr marL="514350" indent="-51435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Review: questions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/>
              <a:t>Write down a 3x3 filter that both:</a:t>
            </a:r>
          </a:p>
          <a:p>
            <a:pPr marL="857250" lvl="1" indent="-457200">
              <a:buFontTx/>
              <a:buChar char="-"/>
            </a:pPr>
            <a:r>
              <a:rPr lang="en-US" altLang="en-US" dirty="0"/>
              <a:t>Returns a positive value if the average value of the 4-adjacent neighbors is less than the center,</a:t>
            </a:r>
          </a:p>
          <a:p>
            <a:pPr marL="857250" lvl="1" indent="-457200">
              <a:buFontTx/>
              <a:buChar char="-"/>
            </a:pPr>
            <a:r>
              <a:rPr lang="en-US" altLang="en-US" dirty="0"/>
              <a:t>Returns a negative value otherwise.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/>
              <a:t>Write down a filter that will compute the gradient in the x-direction:</a:t>
            </a:r>
          </a:p>
          <a:p>
            <a:pPr marL="514350" indent="-514350"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gradx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(x+1,y) -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for each x, y</a:t>
            </a:r>
          </a:p>
          <a:p>
            <a:pPr marL="514350" indent="-51435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33800" y="54864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[ 0 -1  1 ]</a:t>
            </a:r>
          </a:p>
        </p:txBody>
      </p:sp>
      <p:sp>
        <p:nvSpPr>
          <p:cNvPr id="3" name="Rectangle 2"/>
          <p:cNvSpPr/>
          <p:nvPr/>
        </p:nvSpPr>
        <p:spPr>
          <a:xfrm>
            <a:off x="6781800" y="2514600"/>
            <a:ext cx="2057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/>
              <a:t>[   0   -1/4    0;</a:t>
            </a:r>
          </a:p>
          <a:p>
            <a:r>
              <a:rPr lang="en-US" altLang="en-US" sz="2000" dirty="0"/>
              <a:t> -1/4    1    -1/4;</a:t>
            </a:r>
          </a:p>
          <a:p>
            <a:r>
              <a:rPr lang="en-US" altLang="en-US" sz="2000" dirty="0"/>
              <a:t>    0   -1/4    0    ]</a:t>
            </a:r>
          </a:p>
        </p:txBody>
      </p:sp>
    </p:spTree>
    <p:extLst>
      <p:ext uri="{BB962C8B-B14F-4D97-AF65-F5344CB8AC3E}">
        <p14:creationId xmlns:p14="http://schemas.microsoft.com/office/powerpoint/2010/main" val="4206200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Median filters</a:t>
            </a:r>
          </a:p>
        </p:txBody>
      </p:sp>
      <p:graphicFrame>
        <p:nvGraphicFramePr>
          <p:cNvPr id="72708" name="Object 3"/>
          <p:cNvGraphicFramePr>
            <a:graphicFrameLocks noChangeAspect="1"/>
          </p:cNvGraphicFramePr>
          <p:nvPr/>
        </p:nvGraphicFramePr>
        <p:xfrm>
          <a:off x="7938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3"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727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3200"/>
            <a:ext cx="8534400" cy="4649788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Operates over a window by selecting the median intensity in the window.</a:t>
            </a:r>
          </a:p>
          <a:p>
            <a:pPr eaLnBrk="1" hangingPunct="1"/>
            <a:r>
              <a:rPr lang="en-US" altLang="en-US" dirty="0"/>
              <a:t>What advantage does a median filter have over a mean filter?</a:t>
            </a:r>
          </a:p>
          <a:p>
            <a:pPr eaLnBrk="1" hangingPunct="1"/>
            <a:r>
              <a:rPr lang="en-US" altLang="en-US" dirty="0"/>
              <a:t>Is a median filter a kind of convolution?</a:t>
            </a:r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i="1" dirty="0"/>
              <a:t>Secret: </a:t>
            </a:r>
            <a:r>
              <a:rPr lang="en-US" altLang="en-US" dirty="0"/>
              <a:t>Median filtering is sorting.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52682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9"/>
          <p:cNvSpPr>
            <a:spLocks noChangeArrowheads="1"/>
          </p:cNvSpPr>
          <p:nvPr/>
        </p:nvSpPr>
        <p:spPr bwMode="auto">
          <a:xfrm>
            <a:off x="457200" y="609600"/>
            <a:ext cx="8458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538" y="0"/>
            <a:ext cx="50974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29308" y="6529289"/>
            <a:ext cx="1816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Salvador Dali</a:t>
            </a: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, 1976</a:t>
            </a:r>
            <a:endParaRPr lang="ru-RU" alt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0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Today’s Class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Spatial frequency</a:t>
            </a:r>
          </a:p>
          <a:p>
            <a:r>
              <a:rPr lang="en-US" altLang="en-US" dirty="0"/>
              <a:t>Fourier transform and frequency domain</a:t>
            </a:r>
          </a:p>
          <a:p>
            <a:pPr lvl="1"/>
            <a:r>
              <a:rPr lang="en-US" altLang="en-US" dirty="0"/>
              <a:t>Frequency view of filtering</a:t>
            </a:r>
          </a:p>
          <a:p>
            <a:pPr lvl="1"/>
            <a:r>
              <a:rPr lang="en-US" altLang="en-US" dirty="0"/>
              <a:t>Hybrid images</a:t>
            </a:r>
          </a:p>
          <a:p>
            <a:pPr lvl="1"/>
            <a:r>
              <a:rPr lang="en-US" altLang="en-US" dirty="0"/>
              <a:t>Sampling</a:t>
            </a:r>
          </a:p>
          <a:p>
            <a:r>
              <a:rPr lang="en-US" altLang="en-US" dirty="0"/>
              <a:t>Reminder: Textbook</a:t>
            </a:r>
          </a:p>
          <a:p>
            <a:pPr lvl="1"/>
            <a:r>
              <a:rPr lang="en-US" altLang="en-US" dirty="0"/>
              <a:t>Today’s lecture covers material in 3.4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1260475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 does a lower resolution image still make sense to us?  What information do we lose?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486400" y="4191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7892" name="TextBox 18"/>
          <p:cNvSpPr txBox="1">
            <a:spLocks noChangeArrowheads="1"/>
          </p:cNvSpPr>
          <p:nvPr/>
        </p:nvSpPr>
        <p:spPr bwMode="auto">
          <a:xfrm>
            <a:off x="2971800" y="6550025"/>
            <a:ext cx="4721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Image: </a:t>
            </a:r>
            <a:r>
              <a:rPr lang="en-US" altLang="en-US" sz="1400">
                <a:latin typeface="Arial" panose="020B0604020202020204" pitchFamily="34" charset="0"/>
                <a:hlinkClick r:id="rId2"/>
              </a:rPr>
              <a:t>http://www.flickr.com/photos/igorms/136916757/ 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37893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47625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3657600"/>
            <a:ext cx="2008188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11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Images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33400" y="5791200"/>
            <a:ext cx="7772400" cy="914400"/>
          </a:xfrm>
        </p:spPr>
        <p:txBody>
          <a:bodyPr>
            <a:normAutofit fontScale="92500" lnSpcReduction="10000"/>
          </a:bodyPr>
          <a:lstStyle/>
          <a:p>
            <a:pPr algn="ctr">
              <a:buFont typeface="Arial" charset="0"/>
              <a:buChar char="•"/>
              <a:defRPr/>
            </a:pPr>
            <a:r>
              <a:rPr lang="en-US"/>
              <a:t>A. Oliva, A. Torralba, P.G. Schyns, </a:t>
            </a:r>
            <a:br>
              <a:rPr lang="en-US"/>
            </a:br>
            <a:r>
              <a:rPr lang="en-US">
                <a:hlinkClick r:id="rId3"/>
              </a:rPr>
              <a:t>“Hybrid Images,”</a:t>
            </a:r>
            <a:r>
              <a:rPr lang="en-US"/>
              <a:t> SIGGRAPH 2006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957388"/>
            <a:ext cx="89916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50568" y="0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229600" cy="49831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 do we get different, distance-dependent interpretations of hybrid images?</a:t>
            </a:r>
          </a:p>
        </p:txBody>
      </p:sp>
      <p:pic>
        <p:nvPicPr>
          <p:cNvPr id="34819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038" y="2378075"/>
            <a:ext cx="342265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1981200"/>
            <a:ext cx="1690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4800600"/>
            <a:ext cx="1524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12"/>
          <p:cNvSpPr txBox="1">
            <a:spLocks noChangeArrowheads="1"/>
          </p:cNvSpPr>
          <p:nvPr/>
        </p:nvSpPr>
        <p:spPr bwMode="auto">
          <a:xfrm>
            <a:off x="5181600" y="3962400"/>
            <a:ext cx="43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>
                <a:latin typeface="Arial" panose="020B0604020202020204" pitchFamily="34" charset="0"/>
              </a:rPr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648200" y="3276600"/>
            <a:ext cx="17526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24400" y="4343400"/>
            <a:ext cx="18288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735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How is it that a 4MP image can be compressed to a few hundred KB without a noticeable change?</a:t>
            </a:r>
          </a:p>
        </p:txBody>
      </p:sp>
      <p:sp>
        <p:nvSpPr>
          <p:cNvPr id="3891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9069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 does a lower resolution image still make sense to us?  What do we lose?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486400" y="4191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2" name="TextBox 18"/>
          <p:cNvSpPr txBox="1">
            <a:spLocks noChangeArrowheads="1"/>
          </p:cNvSpPr>
          <p:nvPr/>
        </p:nvSpPr>
        <p:spPr bwMode="auto">
          <a:xfrm>
            <a:off x="4422775" y="6550025"/>
            <a:ext cx="4721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prstClr val="black"/>
                </a:solidFill>
                <a:latin typeface="Arial" panose="020B0604020202020204" pitchFamily="34" charset="0"/>
              </a:rPr>
              <a:t>Image: </a:t>
            </a:r>
            <a:r>
              <a:rPr lang="en-US" altLang="en-US" sz="1400">
                <a:solidFill>
                  <a:prstClr val="black"/>
                </a:solidFill>
                <a:latin typeface="Arial" panose="020B0604020202020204" pitchFamily="34" charset="0"/>
                <a:hlinkClick r:id="rId2"/>
              </a:rPr>
              <a:t>http://www.flickr.com/photos/igorms/136916757/ </a:t>
            </a:r>
            <a:endParaRPr lang="en-US" altLang="en-US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8853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47625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3657600"/>
            <a:ext cx="2008188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5" name="TextBox 6"/>
          <p:cNvSpPr txBox="1">
            <a:spLocks noChangeArrowheads="1"/>
          </p:cNvSpPr>
          <p:nvPr/>
        </p:nvSpPr>
        <p:spPr bwMode="auto">
          <a:xfrm>
            <a:off x="3352800" y="0"/>
            <a:ext cx="1893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prstClr val="black"/>
                </a:solidFill>
                <a:latin typeface="Arial" panose="020B0604020202020204" pitchFamily="34" charset="0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57597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filter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happens to negative numbers?</a:t>
            </a:r>
          </a:p>
          <a:p>
            <a:endParaRPr lang="en-US" dirty="0"/>
          </a:p>
          <a:p>
            <a:r>
              <a:rPr lang="en-US" dirty="0"/>
              <a:t>For visualization:</a:t>
            </a:r>
          </a:p>
          <a:p>
            <a:pPr lvl="1"/>
            <a:r>
              <a:rPr lang="en-US" dirty="0"/>
              <a:t>Shift image + 0.5</a:t>
            </a:r>
          </a:p>
          <a:p>
            <a:pPr lvl="1"/>
            <a:r>
              <a:rPr lang="en-US" dirty="0"/>
              <a:t>If gradients are small, scale edge response</a:t>
            </a:r>
          </a:p>
        </p:txBody>
      </p:sp>
    </p:spTree>
    <p:extLst>
      <p:ext uri="{BB962C8B-B14F-4D97-AF65-F5344CB8AC3E}">
        <p14:creationId xmlns:p14="http://schemas.microsoft.com/office/powerpoint/2010/main" val="3810609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8"/>
          <p:cNvSpPr txBox="1">
            <a:spLocks noChangeArrowheads="1"/>
          </p:cNvSpPr>
          <p:nvPr/>
        </p:nvSpPr>
        <p:spPr bwMode="auto">
          <a:xfrm>
            <a:off x="304800" y="5715000"/>
            <a:ext cx="44624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Throw away every other row and column to create a </a:t>
            </a: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1/2</a:t>
            </a: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 size image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US" altLang="en-US" sz="2000" i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987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3" y="1676400"/>
            <a:ext cx="4491037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5850" y="2590800"/>
            <a:ext cx="24447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4"/>
          <p:cNvGrpSpPr>
            <a:grpSpLocks/>
          </p:cNvGrpSpPr>
          <p:nvPr/>
        </p:nvGrpSpPr>
        <p:grpSpPr bwMode="auto">
          <a:xfrm>
            <a:off x="392113" y="1676400"/>
            <a:ext cx="4343400" cy="3581400"/>
            <a:chOff x="48" y="1056"/>
            <a:chExt cx="2736" cy="2256"/>
          </a:xfrm>
        </p:grpSpPr>
        <p:grpSp>
          <p:nvGrpSpPr>
            <p:cNvPr id="79880" name="Group 30"/>
            <p:cNvGrpSpPr>
              <a:grpSpLocks/>
            </p:cNvGrpSpPr>
            <p:nvPr/>
          </p:nvGrpSpPr>
          <p:grpSpPr bwMode="auto">
            <a:xfrm>
              <a:off x="48" y="1056"/>
              <a:ext cx="2736" cy="96"/>
              <a:chOff x="48" y="1056"/>
              <a:chExt cx="2736" cy="96"/>
            </a:xfrm>
          </p:grpSpPr>
          <p:sp>
            <p:nvSpPr>
              <p:cNvPr id="79998" name="Oval 1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9" name="Oval 1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0" name="Oval 1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1" name="Oval 1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2" name="Oval 2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3" name="Oval 2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4" name="Oval 2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5" name="Oval 2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6" name="Oval 2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7" name="Oval 2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8" name="Oval 2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9" name="Oval 2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1" name="Group 31"/>
            <p:cNvGrpSpPr>
              <a:grpSpLocks/>
            </p:cNvGrpSpPr>
            <p:nvPr/>
          </p:nvGrpSpPr>
          <p:grpSpPr bwMode="auto">
            <a:xfrm>
              <a:off x="48" y="1296"/>
              <a:ext cx="2736" cy="96"/>
              <a:chOff x="48" y="1056"/>
              <a:chExt cx="2736" cy="96"/>
            </a:xfrm>
          </p:grpSpPr>
          <p:sp>
            <p:nvSpPr>
              <p:cNvPr id="79986" name="Oval 32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7" name="Oval 33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8" name="Oval 34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9" name="Oval 35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0" name="Oval 36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1" name="Oval 37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2" name="Oval 38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3" name="Oval 39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4" name="Oval 40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5" name="Oval 41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6" name="Oval 42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7" name="Oval 43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2" name="Group 44"/>
            <p:cNvGrpSpPr>
              <a:grpSpLocks/>
            </p:cNvGrpSpPr>
            <p:nvPr/>
          </p:nvGrpSpPr>
          <p:grpSpPr bwMode="auto">
            <a:xfrm>
              <a:off x="48" y="1536"/>
              <a:ext cx="2736" cy="96"/>
              <a:chOff x="48" y="1056"/>
              <a:chExt cx="2736" cy="96"/>
            </a:xfrm>
          </p:grpSpPr>
          <p:sp>
            <p:nvSpPr>
              <p:cNvPr id="79974" name="Oval 45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5" name="Oval 46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6" name="Oval 47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7" name="Oval 48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8" name="Oval 49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9" name="Oval 50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0" name="Oval 51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1" name="Oval 52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2" name="Oval 53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3" name="Oval 54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4" name="Oval 55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5" name="Oval 56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3" name="Group 57"/>
            <p:cNvGrpSpPr>
              <a:grpSpLocks/>
            </p:cNvGrpSpPr>
            <p:nvPr/>
          </p:nvGrpSpPr>
          <p:grpSpPr bwMode="auto">
            <a:xfrm>
              <a:off x="48" y="1776"/>
              <a:ext cx="2736" cy="96"/>
              <a:chOff x="48" y="1056"/>
              <a:chExt cx="2736" cy="96"/>
            </a:xfrm>
          </p:grpSpPr>
          <p:sp>
            <p:nvSpPr>
              <p:cNvPr id="79962" name="Oval 58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3" name="Oval 59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4" name="Oval 60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5" name="Oval 61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6" name="Oval 62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7" name="Oval 63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8" name="Oval 64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9" name="Oval 65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0" name="Oval 66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1" name="Oval 67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2" name="Oval 68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3" name="Oval 6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4" name="Group 70"/>
            <p:cNvGrpSpPr>
              <a:grpSpLocks/>
            </p:cNvGrpSpPr>
            <p:nvPr/>
          </p:nvGrpSpPr>
          <p:grpSpPr bwMode="auto">
            <a:xfrm>
              <a:off x="48" y="2016"/>
              <a:ext cx="2736" cy="96"/>
              <a:chOff x="48" y="1056"/>
              <a:chExt cx="2736" cy="96"/>
            </a:xfrm>
          </p:grpSpPr>
          <p:sp>
            <p:nvSpPr>
              <p:cNvPr id="79950" name="Oval 71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1" name="Oval 72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2" name="Oval 73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3" name="Oval 74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4" name="Oval 75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5" name="Oval 76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6" name="Oval 77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7" name="Oval 78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8" name="Oval 79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9" name="Oval 80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0" name="Oval 81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1" name="Oval 82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5" name="Group 83"/>
            <p:cNvGrpSpPr>
              <a:grpSpLocks/>
            </p:cNvGrpSpPr>
            <p:nvPr/>
          </p:nvGrpSpPr>
          <p:grpSpPr bwMode="auto">
            <a:xfrm>
              <a:off x="48" y="2256"/>
              <a:ext cx="2736" cy="96"/>
              <a:chOff x="48" y="1056"/>
              <a:chExt cx="2736" cy="96"/>
            </a:xfrm>
          </p:grpSpPr>
          <p:sp>
            <p:nvSpPr>
              <p:cNvPr id="79938" name="Oval 84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9" name="Oval 85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0" name="Oval 86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1" name="Oval 87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2" name="Oval 88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3" name="Oval 89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4" name="Oval 90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5" name="Oval 91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6" name="Oval 92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7" name="Oval 93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8" name="Oval 94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9" name="Oval 95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6" name="Group 96"/>
            <p:cNvGrpSpPr>
              <a:grpSpLocks/>
            </p:cNvGrpSpPr>
            <p:nvPr/>
          </p:nvGrpSpPr>
          <p:grpSpPr bwMode="auto">
            <a:xfrm>
              <a:off x="48" y="2496"/>
              <a:ext cx="2736" cy="96"/>
              <a:chOff x="48" y="1056"/>
              <a:chExt cx="2736" cy="96"/>
            </a:xfrm>
          </p:grpSpPr>
          <p:sp>
            <p:nvSpPr>
              <p:cNvPr id="79926" name="Oval 97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7" name="Oval 98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8" name="Oval 99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9" name="Oval 100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0" name="Oval 10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1" name="Oval 10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2" name="Oval 10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3" name="Oval 10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4" name="Oval 10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5" name="Oval 10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6" name="Oval 10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7" name="Oval 108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7" name="Group 109"/>
            <p:cNvGrpSpPr>
              <a:grpSpLocks/>
            </p:cNvGrpSpPr>
            <p:nvPr/>
          </p:nvGrpSpPr>
          <p:grpSpPr bwMode="auto">
            <a:xfrm>
              <a:off x="48" y="2736"/>
              <a:ext cx="2736" cy="96"/>
              <a:chOff x="48" y="1056"/>
              <a:chExt cx="2736" cy="96"/>
            </a:xfrm>
          </p:grpSpPr>
          <p:sp>
            <p:nvSpPr>
              <p:cNvPr id="79914" name="Oval 110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5" name="Oval 111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6" name="Oval 112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7" name="Oval 113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8" name="Oval 114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9" name="Oval 115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0" name="Oval 116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1" name="Oval 117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2" name="Oval 118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3" name="Oval 119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4" name="Oval 120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5" name="Oval 121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8" name="Group 122"/>
            <p:cNvGrpSpPr>
              <a:grpSpLocks/>
            </p:cNvGrpSpPr>
            <p:nvPr/>
          </p:nvGrpSpPr>
          <p:grpSpPr bwMode="auto">
            <a:xfrm>
              <a:off x="48" y="2976"/>
              <a:ext cx="2736" cy="96"/>
              <a:chOff x="48" y="1056"/>
              <a:chExt cx="2736" cy="96"/>
            </a:xfrm>
          </p:grpSpPr>
          <p:sp>
            <p:nvSpPr>
              <p:cNvPr id="79902" name="Oval 123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3" name="Oval 124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4" name="Oval 125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5" name="Oval 126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6" name="Oval 127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7" name="Oval 128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8" name="Oval 129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9" name="Oval 130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0" name="Oval 131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1" name="Oval 132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2" name="Oval 133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3" name="Oval 134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9" name="Group 135"/>
            <p:cNvGrpSpPr>
              <a:grpSpLocks/>
            </p:cNvGrpSpPr>
            <p:nvPr/>
          </p:nvGrpSpPr>
          <p:grpSpPr bwMode="auto">
            <a:xfrm>
              <a:off x="48" y="3216"/>
              <a:ext cx="2736" cy="96"/>
              <a:chOff x="48" y="1056"/>
              <a:chExt cx="2736" cy="96"/>
            </a:xfrm>
          </p:grpSpPr>
          <p:sp>
            <p:nvSpPr>
              <p:cNvPr id="79890" name="Oval 13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1" name="Oval 13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2" name="Oval 13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3" name="Oval 13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4" name="Oval 140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5" name="Oval 141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6" name="Oval 142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7" name="Oval 143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8" name="Oval 144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9" name="Oval 145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0" name="Oval 146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1" name="Oval 147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5181600" y="3733800"/>
            <a:ext cx="5334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4000" dirty="0" err="1">
                <a:solidFill>
                  <a:prstClr val="black"/>
                </a:solidFill>
                <a:latin typeface="Calibri"/>
              </a:rPr>
              <a:t>Subsampling</a:t>
            </a:r>
            <a:r>
              <a:rPr lang="en-US" sz="4000" dirty="0">
                <a:solidFill>
                  <a:prstClr val="black"/>
                </a:solidFill>
                <a:latin typeface="Calibri"/>
              </a:rPr>
              <a:t> by a factor of 2</a:t>
            </a:r>
          </a:p>
        </p:txBody>
      </p:sp>
    </p:spTree>
    <p:extLst>
      <p:ext uri="{BB962C8B-B14F-4D97-AF65-F5344CB8AC3E}">
        <p14:creationId xmlns:p14="http://schemas.microsoft.com/office/powerpoint/2010/main" val="44159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2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Sampling and aliasing</a:t>
            </a:r>
          </a:p>
        </p:txBody>
      </p:sp>
      <p:sp>
        <p:nvSpPr>
          <p:cNvPr id="90115" name="Text Box 12"/>
          <p:cNvSpPr txBox="1">
            <a:spLocks noChangeArrowheads="1"/>
          </p:cNvSpPr>
          <p:nvPr/>
        </p:nvSpPr>
        <p:spPr bwMode="auto">
          <a:xfrm>
            <a:off x="381000" y="4800600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0116" name="Picture 1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307"/>
          <a:stretch>
            <a:fillRect/>
          </a:stretch>
        </p:blipFill>
        <p:spPr bwMode="auto">
          <a:xfrm>
            <a:off x="0" y="2043113"/>
            <a:ext cx="89154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92125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1D example (sinewave):</a:t>
            </a:r>
          </a:p>
        </p:txBody>
      </p:sp>
      <p:pic>
        <p:nvPicPr>
          <p:cNvPr id="80899" name="Picture 4" descr="sine-sample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7199313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Text Box 5"/>
          <p:cNvSpPr txBox="1">
            <a:spLocks noChangeArrowheads="1"/>
          </p:cNvSpPr>
          <p:nvPr/>
        </p:nvSpPr>
        <p:spPr bwMode="auto">
          <a:xfrm>
            <a:off x="7391400" y="6477000"/>
            <a:ext cx="16891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prstClr val="black"/>
                </a:solidFill>
                <a:latin typeface="Arial" panose="020B0604020202020204" pitchFamily="34" charset="0"/>
              </a:rPr>
              <a:t>Source: S. Marschner</a:t>
            </a:r>
          </a:p>
        </p:txBody>
      </p:sp>
      <p:sp>
        <p:nvSpPr>
          <p:cNvPr id="80901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problem</a:t>
            </a:r>
          </a:p>
        </p:txBody>
      </p:sp>
    </p:spTree>
    <p:extLst>
      <p:ext uri="{BB962C8B-B14F-4D97-AF65-F5344CB8AC3E}">
        <p14:creationId xmlns:p14="http://schemas.microsoft.com/office/powerpoint/2010/main" val="663427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5" descr="sine-sample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7199313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7391400" y="6477000"/>
            <a:ext cx="16891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prstClr val="black"/>
                </a:solidFill>
                <a:latin typeface="Arial" panose="020B0604020202020204" pitchFamily="34" charset="0"/>
              </a:rPr>
              <a:t>Source: S. Marschner</a:t>
            </a:r>
          </a:p>
        </p:txBody>
      </p:sp>
      <p:sp>
        <p:nvSpPr>
          <p:cNvPr id="82948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1D example (sinewave):</a:t>
            </a:r>
          </a:p>
        </p:txBody>
      </p:sp>
      <p:sp>
        <p:nvSpPr>
          <p:cNvPr id="82949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problem</a:t>
            </a:r>
          </a:p>
        </p:txBody>
      </p:sp>
    </p:spTree>
    <p:extLst>
      <p:ext uri="{BB962C8B-B14F-4D97-AF65-F5344CB8AC3E}">
        <p14:creationId xmlns:p14="http://schemas.microsoft.com/office/powerpoint/2010/main" val="880889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7772400" cy="3200400"/>
          </a:xfrm>
        </p:spPr>
        <p:txBody>
          <a:bodyPr/>
          <a:lstStyle/>
          <a:p>
            <a:pPr eaLnBrk="1" hangingPunct="1"/>
            <a:r>
              <a:rPr lang="en-US" altLang="en-US" dirty="0"/>
              <a:t>Sub-sampling may be dangerous….</a:t>
            </a:r>
          </a:p>
          <a:p>
            <a:pPr eaLnBrk="1" hangingPunct="1"/>
            <a:r>
              <a:rPr lang="en-US" altLang="en-US" dirty="0"/>
              <a:t>Characteristic errors may appear: </a:t>
            </a:r>
          </a:p>
          <a:p>
            <a:pPr lvl="1" eaLnBrk="1" hangingPunct="1"/>
            <a:r>
              <a:rPr lang="en-US" altLang="en-US" dirty="0"/>
              <a:t>“car wheels rolling the wrong way in movies”</a:t>
            </a:r>
          </a:p>
          <a:p>
            <a:pPr lvl="1" eaLnBrk="1" hangingPunct="1"/>
            <a:r>
              <a:rPr lang="en-US" altLang="en-US" dirty="0"/>
              <a:t>“checkerboards disintegrate in ray tracing”</a:t>
            </a:r>
          </a:p>
          <a:p>
            <a:pPr lvl="1" eaLnBrk="1" hangingPunct="1"/>
            <a:r>
              <a:rPr lang="en-US" altLang="en-US" dirty="0"/>
              <a:t>“striped shirts look funny on color television”</a:t>
            </a:r>
          </a:p>
          <a:p>
            <a:pPr lvl="2" eaLnBrk="1" hangingPunct="1"/>
            <a:r>
              <a:rPr lang="en-US" altLang="en-US" dirty="0"/>
              <a:t>Moir</a:t>
            </a:r>
            <a:r>
              <a:rPr lang="en-US" dirty="0"/>
              <a:t>é</a:t>
            </a:r>
            <a:r>
              <a:rPr lang="en-US" altLang="en-US" dirty="0"/>
              <a:t> patterns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6934200" y="6583363"/>
            <a:ext cx="22098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Source: D. Forsyth; Wikipedia</a:t>
            </a:r>
          </a:p>
        </p:txBody>
      </p:sp>
      <p:sp>
        <p:nvSpPr>
          <p:cNvPr id="8499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46497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9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096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 Box 4"/>
          <p:cNvSpPr txBox="1">
            <a:spLocks noChangeArrowheads="1"/>
          </p:cNvSpPr>
          <p:nvPr/>
        </p:nvSpPr>
        <p:spPr bwMode="auto">
          <a:xfrm>
            <a:off x="7543800" y="6583363"/>
            <a:ext cx="1293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prstClr val="black"/>
                </a:solidFill>
                <a:latin typeface="Arial" panose="020B0604020202020204" pitchFamily="34" charset="0"/>
              </a:rPr>
              <a:t>Source: A. Efros</a:t>
            </a:r>
          </a:p>
        </p:txBody>
      </p:sp>
      <p:sp>
        <p:nvSpPr>
          <p:cNvPr id="880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in graphics</a:t>
            </a:r>
          </a:p>
        </p:txBody>
      </p:sp>
    </p:spTree>
    <p:extLst>
      <p:ext uri="{BB962C8B-B14F-4D97-AF65-F5344CB8AC3E}">
        <p14:creationId xmlns:p14="http://schemas.microsoft.com/office/powerpoint/2010/main" val="2421502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C:\Users\hays\Desktop\143 Computer Vision\slides\07\color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52400"/>
            <a:ext cx="61722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316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ays\Desktop\143 Computer Vision\slides\07\Q2NMx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663" y="76200"/>
            <a:ext cx="6248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1143000" y="6550025"/>
            <a:ext cx="6689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</a:rPr>
              <a:t>http://blogs.discovermagazine.com/badastronomy/2009/06/24/the-blue-and-the-green/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654299" y="6324600"/>
            <a:ext cx="3667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</a:rPr>
              <a:t>The blue and green colors are actually the same</a:t>
            </a:r>
          </a:p>
        </p:txBody>
      </p:sp>
    </p:spTree>
    <p:extLst>
      <p:ext uri="{BB962C8B-B14F-4D97-AF65-F5344CB8AC3E}">
        <p14:creationId xmlns:p14="http://schemas.microsoft.com/office/powerpoint/2010/main" val="183908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and Moir</a:t>
            </a:r>
            <a:r>
              <a:rPr lang="fr-FR" dirty="0"/>
              <a:t>é</a:t>
            </a:r>
            <a:r>
              <a:rPr lang="en-US" dirty="0"/>
              <a:t> patterns</a:t>
            </a:r>
          </a:p>
        </p:txBody>
      </p:sp>
      <p:pic>
        <p:nvPicPr>
          <p:cNvPr id="4" name="P110015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828800"/>
            <a:ext cx="6553200" cy="3686175"/>
          </a:xfrm>
        </p:spPr>
      </p:pic>
      <p:sp>
        <p:nvSpPr>
          <p:cNvPr id="5" name="TextBox 4"/>
          <p:cNvSpPr txBox="1"/>
          <p:nvPr/>
        </p:nvSpPr>
        <p:spPr>
          <a:xfrm>
            <a:off x="838200" y="6429375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Gong 96, 1932, Claude </a:t>
            </a:r>
            <a:r>
              <a:rPr lang="en-US" dirty="0" err="1"/>
              <a:t>Tousignant</a:t>
            </a:r>
            <a:r>
              <a:rPr lang="en-US" dirty="0"/>
              <a:t>,</a:t>
            </a:r>
            <a:r>
              <a:rPr lang="fr-FR" dirty="0"/>
              <a:t> Musée des Beaux-Arts de Montréal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61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22A-2E01-4A98-B631-4EAB0C43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85922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EEE00B-84AD-463E-BA25-C87D0B0F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23" y="1904999"/>
            <a:ext cx="2533911" cy="3359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9D8A8-0202-427E-A88B-51F2B3F98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04999"/>
            <a:ext cx="2522367" cy="3359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6AF30-4362-4F7E-9854-FE7FF71A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91" y="1904999"/>
            <a:ext cx="2536856" cy="33593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9E4604-CA7E-4B24-8BA6-CBB1139B2294}"/>
              </a:ext>
            </a:extLst>
          </p:cNvPr>
          <p:cNvSpPr/>
          <p:nvPr/>
        </p:nvSpPr>
        <p:spPr>
          <a:xfrm>
            <a:off x="6168391" y="1459467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h + 0.5 );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22AB32-12D4-49B1-B557-5F7085E628AE}"/>
              </a:ext>
            </a:extLst>
          </p:cNvPr>
          <p:cNvSpPr/>
          <p:nvPr/>
        </p:nvSpPr>
        <p:spPr>
          <a:xfrm>
            <a:off x="3810000" y="145946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h 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8D5CD-0939-4BF3-81BA-FA90EBEA5529}"/>
              </a:ext>
            </a:extLst>
          </p:cNvPr>
          <p:cNvSpPr/>
          <p:nvPr/>
        </p:nvSpPr>
        <p:spPr>
          <a:xfrm>
            <a:off x="157482" y="152400"/>
            <a:ext cx="6010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 I = im2double(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‘luke.jpg’ ) 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 h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imfilter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I,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fspecial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 );</a:t>
            </a:r>
          </a:p>
        </p:txBody>
      </p:sp>
    </p:spTree>
    <p:extLst>
      <p:ext uri="{BB962C8B-B14F-4D97-AF65-F5344CB8AC3E}">
        <p14:creationId xmlns:p14="http://schemas.microsoft.com/office/powerpoint/2010/main" val="204839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in video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prstClr val="black"/>
                </a:solidFill>
                <a:latin typeface="Arial" panose="020B0604020202020204" pitchFamily="34" charset="0"/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224177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>
              <a:defRPr/>
            </a:pP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z="2800"/>
              <a:t>When sampling a signal at discrete intervals, the sampling frequency must be </a:t>
            </a:r>
            <a:r>
              <a:rPr lang="en-US" altLang="en-US" sz="2800">
                <a:sym typeface="Symbol" panose="05050102010706020507" pitchFamily="18" charset="2"/>
              </a:rPr>
              <a:t></a:t>
            </a:r>
            <a:r>
              <a:rPr lang="en-US" altLang="en-US" sz="2800"/>
              <a:t> 2 </a:t>
            </a:r>
            <a:r>
              <a:rPr lang="en-US" altLang="en-US" sz="2800">
                <a:sym typeface="Symbol" panose="05050102010706020507" pitchFamily="18" charset="2"/>
              </a:rPr>
              <a:t> f</a:t>
            </a:r>
            <a:r>
              <a:rPr lang="en-US" altLang="en-US" sz="2800" baseline="-25000">
                <a:sym typeface="Symbol" panose="05050102010706020507" pitchFamily="18" charset="2"/>
              </a:rPr>
              <a:t>max</a:t>
            </a:r>
            <a:endParaRPr lang="en-US" altLang="en-US" sz="2800"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sz="2800">
                <a:sym typeface="Symbol" panose="05050102010706020507" pitchFamily="18" charset="2"/>
              </a:rPr>
              <a:t>f</a:t>
            </a:r>
            <a:r>
              <a:rPr lang="en-US" altLang="en-US" sz="2800" baseline="-25000"/>
              <a:t>max</a:t>
            </a:r>
            <a:r>
              <a:rPr lang="en-US" altLang="en-US" sz="2800"/>
              <a:t> = max frequency of the input signal</a:t>
            </a:r>
          </a:p>
          <a:p>
            <a:pPr eaLnBrk="1" hangingPunct="1"/>
            <a:r>
              <a:rPr lang="en-US" altLang="en-US" sz="2800"/>
              <a:t>This will allows to reconstruct the original perfectly from the sampled version</a:t>
            </a:r>
          </a:p>
        </p:txBody>
      </p:sp>
      <p:pic>
        <p:nvPicPr>
          <p:cNvPr id="91140" name="Picture 5" descr="sine-sample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60960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6" descr="sine-sample-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5180013"/>
            <a:ext cx="5913438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2" name="Text Box 7"/>
          <p:cNvSpPr txBox="1">
            <a:spLocks noChangeArrowheads="1"/>
          </p:cNvSpPr>
          <p:nvPr/>
        </p:nvSpPr>
        <p:spPr bwMode="auto">
          <a:xfrm>
            <a:off x="7604125" y="4533900"/>
            <a:ext cx="72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good</a:t>
            </a:r>
          </a:p>
        </p:txBody>
      </p:sp>
      <p:sp>
        <p:nvSpPr>
          <p:cNvPr id="91143" name="Text Box 8"/>
          <p:cNvSpPr txBox="1">
            <a:spLocks noChangeArrowheads="1"/>
          </p:cNvSpPr>
          <p:nvPr/>
        </p:nvSpPr>
        <p:spPr bwMode="auto">
          <a:xfrm>
            <a:off x="7620000" y="6034088"/>
            <a:ext cx="584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bad</a:t>
            </a:r>
          </a:p>
        </p:txBody>
      </p:sp>
      <p:sp>
        <p:nvSpPr>
          <p:cNvPr id="91144" name="Oval 7"/>
          <p:cNvSpPr>
            <a:spLocks noChangeArrowheads="1"/>
          </p:cNvSpPr>
          <p:nvPr/>
        </p:nvSpPr>
        <p:spPr bwMode="auto">
          <a:xfrm>
            <a:off x="15240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5" name="Oval 8"/>
          <p:cNvSpPr>
            <a:spLocks noChangeArrowheads="1"/>
          </p:cNvSpPr>
          <p:nvPr/>
        </p:nvSpPr>
        <p:spPr bwMode="auto">
          <a:xfrm>
            <a:off x="17526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6" name="Oval 9"/>
          <p:cNvSpPr>
            <a:spLocks noChangeArrowheads="1"/>
          </p:cNvSpPr>
          <p:nvPr/>
        </p:nvSpPr>
        <p:spPr bwMode="auto">
          <a:xfrm>
            <a:off x="1905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7" name="Oval 10"/>
          <p:cNvSpPr>
            <a:spLocks noChangeArrowheads="1"/>
          </p:cNvSpPr>
          <p:nvPr/>
        </p:nvSpPr>
        <p:spPr bwMode="auto">
          <a:xfrm>
            <a:off x="2286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91148" name="Oval 11"/>
          <p:cNvSpPr>
            <a:spLocks noChangeArrowheads="1"/>
          </p:cNvSpPr>
          <p:nvPr/>
        </p:nvSpPr>
        <p:spPr bwMode="auto">
          <a:xfrm>
            <a:off x="2362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9" name="Oval 12"/>
          <p:cNvSpPr>
            <a:spLocks noChangeArrowheads="1"/>
          </p:cNvSpPr>
          <p:nvPr/>
        </p:nvSpPr>
        <p:spPr bwMode="auto">
          <a:xfrm>
            <a:off x="25908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0" name="Oval 13"/>
          <p:cNvSpPr>
            <a:spLocks noChangeArrowheads="1"/>
          </p:cNvSpPr>
          <p:nvPr/>
        </p:nvSpPr>
        <p:spPr bwMode="auto">
          <a:xfrm>
            <a:off x="2743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1" name="Oval 14"/>
          <p:cNvSpPr>
            <a:spLocks noChangeArrowheads="1"/>
          </p:cNvSpPr>
          <p:nvPr/>
        </p:nvSpPr>
        <p:spPr bwMode="auto">
          <a:xfrm>
            <a:off x="2895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2" name="Oval 15"/>
          <p:cNvSpPr>
            <a:spLocks noChangeArrowheads="1"/>
          </p:cNvSpPr>
          <p:nvPr/>
        </p:nvSpPr>
        <p:spPr bwMode="auto">
          <a:xfrm>
            <a:off x="20574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3" name="Oval 16"/>
          <p:cNvSpPr>
            <a:spLocks noChangeArrowheads="1"/>
          </p:cNvSpPr>
          <p:nvPr/>
        </p:nvSpPr>
        <p:spPr bwMode="auto">
          <a:xfrm>
            <a:off x="31242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4" name="Oval 17"/>
          <p:cNvSpPr>
            <a:spLocks noChangeArrowheads="1"/>
          </p:cNvSpPr>
          <p:nvPr/>
        </p:nvSpPr>
        <p:spPr bwMode="auto">
          <a:xfrm>
            <a:off x="35814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5" name="Oval 18"/>
          <p:cNvSpPr>
            <a:spLocks noChangeArrowheads="1"/>
          </p:cNvSpPr>
          <p:nvPr/>
        </p:nvSpPr>
        <p:spPr bwMode="auto">
          <a:xfrm>
            <a:off x="38100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6" name="Oval 19"/>
          <p:cNvSpPr>
            <a:spLocks noChangeArrowheads="1"/>
          </p:cNvSpPr>
          <p:nvPr/>
        </p:nvSpPr>
        <p:spPr bwMode="auto">
          <a:xfrm>
            <a:off x="3962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7" name="Oval 20"/>
          <p:cNvSpPr>
            <a:spLocks noChangeArrowheads="1"/>
          </p:cNvSpPr>
          <p:nvPr/>
        </p:nvSpPr>
        <p:spPr bwMode="auto">
          <a:xfrm>
            <a:off x="4267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91158" name="Oval 21"/>
          <p:cNvSpPr>
            <a:spLocks noChangeArrowheads="1"/>
          </p:cNvSpPr>
          <p:nvPr/>
        </p:nvSpPr>
        <p:spPr bwMode="auto">
          <a:xfrm>
            <a:off x="4419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9" name="Oval 22"/>
          <p:cNvSpPr>
            <a:spLocks noChangeArrowheads="1"/>
          </p:cNvSpPr>
          <p:nvPr/>
        </p:nvSpPr>
        <p:spPr bwMode="auto">
          <a:xfrm>
            <a:off x="45720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0" name="Oval 23"/>
          <p:cNvSpPr>
            <a:spLocks noChangeArrowheads="1"/>
          </p:cNvSpPr>
          <p:nvPr/>
        </p:nvSpPr>
        <p:spPr bwMode="auto">
          <a:xfrm>
            <a:off x="4800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1" name="Oval 24"/>
          <p:cNvSpPr>
            <a:spLocks noChangeArrowheads="1"/>
          </p:cNvSpPr>
          <p:nvPr/>
        </p:nvSpPr>
        <p:spPr bwMode="auto">
          <a:xfrm>
            <a:off x="4953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2" name="Oval 25"/>
          <p:cNvSpPr>
            <a:spLocks noChangeArrowheads="1"/>
          </p:cNvSpPr>
          <p:nvPr/>
        </p:nvSpPr>
        <p:spPr bwMode="auto">
          <a:xfrm>
            <a:off x="4038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3" name="Oval 26"/>
          <p:cNvSpPr>
            <a:spLocks noChangeArrowheads="1"/>
          </p:cNvSpPr>
          <p:nvPr/>
        </p:nvSpPr>
        <p:spPr bwMode="auto">
          <a:xfrm>
            <a:off x="5181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4" name="Oval 27"/>
          <p:cNvSpPr>
            <a:spLocks noChangeArrowheads="1"/>
          </p:cNvSpPr>
          <p:nvPr/>
        </p:nvSpPr>
        <p:spPr bwMode="auto">
          <a:xfrm>
            <a:off x="55626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5" name="Oval 28"/>
          <p:cNvSpPr>
            <a:spLocks noChangeArrowheads="1"/>
          </p:cNvSpPr>
          <p:nvPr/>
        </p:nvSpPr>
        <p:spPr bwMode="auto">
          <a:xfrm>
            <a:off x="57912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6" name="Oval 29"/>
          <p:cNvSpPr>
            <a:spLocks noChangeArrowheads="1"/>
          </p:cNvSpPr>
          <p:nvPr/>
        </p:nvSpPr>
        <p:spPr bwMode="auto">
          <a:xfrm>
            <a:off x="5943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7" name="Oval 30"/>
          <p:cNvSpPr>
            <a:spLocks noChangeArrowheads="1"/>
          </p:cNvSpPr>
          <p:nvPr/>
        </p:nvSpPr>
        <p:spPr bwMode="auto">
          <a:xfrm>
            <a:off x="6248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91168" name="Oval 31"/>
          <p:cNvSpPr>
            <a:spLocks noChangeArrowheads="1"/>
          </p:cNvSpPr>
          <p:nvPr/>
        </p:nvSpPr>
        <p:spPr bwMode="auto">
          <a:xfrm>
            <a:off x="6400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9" name="Oval 32"/>
          <p:cNvSpPr>
            <a:spLocks noChangeArrowheads="1"/>
          </p:cNvSpPr>
          <p:nvPr/>
        </p:nvSpPr>
        <p:spPr bwMode="auto">
          <a:xfrm>
            <a:off x="65532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0" name="Oval 33"/>
          <p:cNvSpPr>
            <a:spLocks noChangeArrowheads="1"/>
          </p:cNvSpPr>
          <p:nvPr/>
        </p:nvSpPr>
        <p:spPr bwMode="auto">
          <a:xfrm>
            <a:off x="6781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1" name="Oval 34"/>
          <p:cNvSpPr>
            <a:spLocks noChangeArrowheads="1"/>
          </p:cNvSpPr>
          <p:nvPr/>
        </p:nvSpPr>
        <p:spPr bwMode="auto">
          <a:xfrm>
            <a:off x="6934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2" name="Oval 35"/>
          <p:cNvSpPr>
            <a:spLocks noChangeArrowheads="1"/>
          </p:cNvSpPr>
          <p:nvPr/>
        </p:nvSpPr>
        <p:spPr bwMode="auto">
          <a:xfrm>
            <a:off x="60960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3" name="Oval 36"/>
          <p:cNvSpPr>
            <a:spLocks noChangeArrowheads="1"/>
          </p:cNvSpPr>
          <p:nvPr/>
        </p:nvSpPr>
        <p:spPr bwMode="auto">
          <a:xfrm>
            <a:off x="7086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4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Nyquist-Shannon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3513944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fix aliasing?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dirty="0"/>
              <a:t>Solutions?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24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Better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dirty="0"/>
              <a:t>Solutions: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Sample more often</a:t>
            </a:r>
          </a:p>
          <a:p>
            <a:pPr marL="0" indent="0" eaLnBrk="1" hangingPunct="1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01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Anti-aliasing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dirty="0"/>
              <a:t>Solutions: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Sample more often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endParaRPr lang="en-US" dirty="0"/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Get rid of all frequencies that are greater than half the new sampling frequency</a:t>
            </a:r>
          </a:p>
          <a:p>
            <a:pPr marL="838200" lvl="1" indent="-381000" eaLnBrk="1" hangingPunct="1">
              <a:buFont typeface="Arial" charset="0"/>
              <a:buChar char="–"/>
              <a:defRPr/>
            </a:pPr>
            <a:r>
              <a:rPr lang="en-US" dirty="0"/>
              <a:t>Will lose information</a:t>
            </a:r>
          </a:p>
          <a:p>
            <a:pPr marL="838200" lvl="1" indent="-381000" eaLnBrk="1" hangingPunct="1">
              <a:buFont typeface="Arial" charset="0"/>
              <a:buChar char="–"/>
              <a:defRPr/>
            </a:pPr>
            <a:r>
              <a:rPr lang="en-US" dirty="0"/>
              <a:t>But it’s better than aliasing</a:t>
            </a:r>
          </a:p>
          <a:p>
            <a:pPr marL="838200" lvl="1" indent="-381000" eaLnBrk="1" hangingPunct="1">
              <a:buFont typeface="Arial" charset="0"/>
              <a:buChar char="–"/>
              <a:defRPr/>
            </a:pPr>
            <a:r>
              <a:rPr lang="en-US" dirty="0"/>
              <a:t>Apply a smoothing (</a:t>
            </a:r>
            <a:r>
              <a:rPr lang="en-US" i="1" dirty="0"/>
              <a:t>low pass</a:t>
            </a:r>
            <a:r>
              <a:rPr lang="en-US" dirty="0"/>
              <a:t>) filter</a:t>
            </a:r>
            <a:endParaRPr lang="ru-RU" dirty="0"/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2533604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4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549"/>
          <a:stretch>
            <a:fillRect/>
          </a:stretch>
        </p:blipFill>
        <p:spPr bwMode="auto">
          <a:xfrm>
            <a:off x="38100" y="3745665"/>
            <a:ext cx="8896350" cy="273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800" dirty="0"/>
              <a:t>Anti-aliasing</a:t>
            </a:r>
            <a:endParaRPr lang="ru-RU" altLang="en-US" sz="4800" dirty="0"/>
          </a:p>
        </p:txBody>
      </p:sp>
      <p:pic>
        <p:nvPicPr>
          <p:cNvPr id="95236" name="Picture 1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307"/>
          <a:stretch>
            <a:fillRect/>
          </a:stretch>
        </p:blipFill>
        <p:spPr bwMode="auto">
          <a:xfrm>
            <a:off x="0" y="1295400"/>
            <a:ext cx="89154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TextBox 4"/>
          <p:cNvSpPr txBox="1">
            <a:spLocks noChangeArrowheads="1"/>
          </p:cNvSpPr>
          <p:nvPr/>
        </p:nvSpPr>
        <p:spPr bwMode="auto">
          <a:xfrm>
            <a:off x="7010400" y="6550025"/>
            <a:ext cx="213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Forsyth and Ponce 2002</a:t>
            </a:r>
          </a:p>
        </p:txBody>
      </p:sp>
    </p:spTree>
    <p:extLst>
      <p:ext uri="{BB962C8B-B14F-4D97-AF65-F5344CB8AC3E}">
        <p14:creationId xmlns:p14="http://schemas.microsoft.com/office/powerpoint/2010/main" val="241081699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 for downsampling by factor of 2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/>
          <a:lstStyle/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Start with image(h, w)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Apply low-pass filter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im_blur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=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imfilter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( image,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fspecial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(‘gaussian’, 7, 1) )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Sample every other pixel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im_small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=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im_blur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( 1:2:end, 1:2:end );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3340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22" y="1295400"/>
            <a:ext cx="2891917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Subsampling without pre-filtering</a:t>
            </a: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Arial" panose="020B0604020202020204" pitchFamily="34" charset="0"/>
              </a:rPr>
              <a:t>1/4  </a:t>
            </a:r>
            <a:r>
              <a:rPr lang="en-US" altLang="en-US" sz="1600">
                <a:solidFill>
                  <a:prstClr val="black"/>
                </a:solidFill>
                <a:latin typeface="Arial" panose="020B0604020202020204" pitchFamily="34" charset="0"/>
              </a:rPr>
              <a:t>(2x zoom)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Arial" panose="020B0604020202020204" pitchFamily="34" charset="0"/>
              </a:rPr>
              <a:t>1/8  </a:t>
            </a:r>
            <a:r>
              <a:rPr lang="en-US" altLang="en-US" sz="1600">
                <a:solidFill>
                  <a:prstClr val="black"/>
                </a:solidFill>
                <a:latin typeface="Arial" panose="020B0604020202020204" pitchFamily="34" charset="0"/>
              </a:rPr>
              <a:t>(4x zoom)</a:t>
            </a:r>
          </a:p>
        </p:txBody>
      </p:sp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Arial" panose="020B0604020202020204" pitchFamily="34" charset="0"/>
              </a:rPr>
              <a:t>1/2</a:t>
            </a:r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8148637" y="6542901"/>
            <a:ext cx="995363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Steve Seitz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24B07-03B0-4205-A23B-E1EBD59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381" y="1291693"/>
            <a:ext cx="2896004" cy="3810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8C8-43E2-437B-A031-9D503DF1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98" y="1291693"/>
            <a:ext cx="2896004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077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495" y="1209675"/>
            <a:ext cx="293395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5488" y="1219200"/>
            <a:ext cx="294304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2939094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r>
              <a:rPr lang="en-US" altLang="en-US"/>
              <a:t>Subsampling with Gaussian pre-filtering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4267200" y="5105400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Arial" panose="020B0604020202020204" pitchFamily="34" charset="0"/>
              </a:rPr>
              <a:t>G 1/4 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7377113" y="51054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Arial" panose="020B0604020202020204" pitchFamily="34" charset="0"/>
              </a:rPr>
              <a:t>G 1/8</a:t>
            </a: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533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Arial" panose="020B0604020202020204" pitchFamily="34" charset="0"/>
              </a:rPr>
              <a:t>Gaussian 1/2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3DFD3C41-1319-4360-8EA3-65865299E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7" y="6542901"/>
            <a:ext cx="995363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Steve Seitz</a:t>
            </a:r>
          </a:p>
        </p:txBody>
      </p:sp>
    </p:spTree>
    <p:extLst>
      <p:ext uri="{BB962C8B-B14F-4D97-AF65-F5344CB8AC3E}">
        <p14:creationId xmlns:p14="http://schemas.microsoft.com/office/powerpoint/2010/main" val="36017522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Pyramids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38262"/>
            <a:ext cx="4800600" cy="4800600"/>
          </a:xfrm>
          <a:prstGeom prst="rect">
            <a:avLst/>
          </a:prstGeom>
        </p:spPr>
      </p:pic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7067550" y="6562725"/>
            <a:ext cx="21336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Wikipedia – Image Pyramids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0BC4F-F27E-49D8-B6E3-1527309FFFC6}"/>
              </a:ext>
            </a:extLst>
          </p:cNvPr>
          <p:cNvSpPr txBox="1"/>
          <p:nvPr/>
        </p:nvSpPr>
        <p:spPr>
          <a:xfrm>
            <a:off x="6096000" y="1600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1 function:</a:t>
            </a:r>
          </a:p>
          <a:p>
            <a:r>
              <a:rPr lang="en-US" dirty="0" err="1"/>
              <a:t>vis_hybrid_image.m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9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E09E-2C3A-4418-A069-E90DEEFF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914400"/>
            <a:ext cx="3543300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h(:,:,1) &lt; 0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5D27A-D6F6-4464-926A-063A09C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8800"/>
            <a:ext cx="2990491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80AFE-6914-4E5D-BC2A-9260FF70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28800"/>
            <a:ext cx="2971800" cy="39398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89AF75-12EB-45DB-845A-0D66101C83B5}"/>
              </a:ext>
            </a:extLst>
          </p:cNvPr>
          <p:cNvSpPr txBox="1">
            <a:spLocks/>
          </p:cNvSpPr>
          <p:nvPr/>
        </p:nvSpPr>
        <p:spPr bwMode="auto">
          <a:xfrm>
            <a:off x="5177790" y="914400"/>
            <a:ext cx="2819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h(:,:,1) &gt; 0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24486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229600" cy="49831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 do we get different, distance-dependent interpretations of hybrid images?</a:t>
            </a:r>
          </a:p>
        </p:txBody>
      </p:sp>
      <p:pic>
        <p:nvPicPr>
          <p:cNvPr id="99331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410845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1981200"/>
            <a:ext cx="1690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4800600"/>
            <a:ext cx="1524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Box 12"/>
          <p:cNvSpPr txBox="1">
            <a:spLocks noChangeArrowheads="1"/>
          </p:cNvSpPr>
          <p:nvPr/>
        </p:nvSpPr>
        <p:spPr bwMode="auto">
          <a:xfrm>
            <a:off x="5181600" y="3962400"/>
            <a:ext cx="43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>
                <a:solidFill>
                  <a:prstClr val="black"/>
                </a:solidFill>
                <a:latin typeface="Arial" panose="020B0604020202020204" pitchFamily="34" charset="0"/>
              </a:rPr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648200" y="3276600"/>
            <a:ext cx="18288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48200" y="4343400"/>
            <a:ext cx="19050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613021" y="6581001"/>
            <a:ext cx="534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2381547217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76640" cy="1371600"/>
          </a:xfrm>
        </p:spPr>
        <p:txBody>
          <a:bodyPr/>
          <a:lstStyle/>
          <a:p>
            <a:r>
              <a:rPr lang="en-US" altLang="en-US" sz="2100" dirty="0"/>
              <a:t>Early processing in humans filters for orientations and scales of frequency.</a:t>
            </a:r>
          </a:p>
        </p:txBody>
      </p:sp>
      <p:pic>
        <p:nvPicPr>
          <p:cNvPr id="102403" name="Picture 2" descr="http://www.mathworks.co.kr/matlabcentral/fx_files/23253/1/gab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85" y="1904999"/>
            <a:ext cx="8363415" cy="426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TextBox 5"/>
          <p:cNvSpPr txBox="1">
            <a:spLocks noChangeArrowheads="1"/>
          </p:cNvSpPr>
          <p:nvPr/>
        </p:nvSpPr>
        <p:spPr bwMode="auto">
          <a:xfrm>
            <a:off x="1447800" y="6137904"/>
            <a:ext cx="5976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Early Visual Processing: Multi-scale edge and blob filters</a:t>
            </a:r>
          </a:p>
        </p:txBody>
      </p:sp>
      <p:sp>
        <p:nvSpPr>
          <p:cNvPr id="10240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Clues from Human Perception</a:t>
            </a:r>
          </a:p>
        </p:txBody>
      </p:sp>
    </p:spTree>
    <p:extLst>
      <p:ext uri="{BB962C8B-B14F-4D97-AF65-F5344CB8AC3E}">
        <p14:creationId xmlns:p14="http://schemas.microsoft.com/office/powerpoint/2010/main" val="529427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CSFchartPsl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2125" y="1870075"/>
            <a:ext cx="5715000" cy="38100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3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Campbell-Robson contrast sensitivity curve</a:t>
            </a:r>
          </a:p>
        </p:txBody>
      </p:sp>
      <p:sp>
        <p:nvSpPr>
          <p:cNvPr id="514053" name="Freeform 5"/>
          <p:cNvSpPr>
            <a:spLocks/>
          </p:cNvSpPr>
          <p:nvPr/>
        </p:nvSpPr>
        <p:spPr bwMode="auto">
          <a:xfrm>
            <a:off x="1756093" y="2084705"/>
            <a:ext cx="5641975" cy="3600450"/>
          </a:xfrm>
          <a:custGeom>
            <a:avLst/>
            <a:gdLst>
              <a:gd name="T0" fmla="*/ 0 w 4344"/>
              <a:gd name="T1" fmla="*/ 2147483646 h 2806"/>
              <a:gd name="T2" fmla="*/ 2147483646 w 4344"/>
              <a:gd name="T3" fmla="*/ 2147483646 h 2806"/>
              <a:gd name="T4" fmla="*/ 2147483646 w 4344"/>
              <a:gd name="T5" fmla="*/ 2147483646 h 2806"/>
              <a:gd name="T6" fmla="*/ 2147483646 w 4344"/>
              <a:gd name="T7" fmla="*/ 2147483646 h 2806"/>
              <a:gd name="T8" fmla="*/ 2147483646 w 4344"/>
              <a:gd name="T9" fmla="*/ 2147483646 h 28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44"/>
              <a:gd name="T16" fmla="*/ 0 h 2806"/>
              <a:gd name="T17" fmla="*/ 4344 w 4344"/>
              <a:gd name="T18" fmla="*/ 2806 h 28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44" h="2806">
                <a:moveTo>
                  <a:pt x="0" y="2806"/>
                </a:moveTo>
                <a:cubicBezTo>
                  <a:pt x="409" y="2023"/>
                  <a:pt x="818" y="1240"/>
                  <a:pt x="1200" y="778"/>
                </a:cubicBezTo>
                <a:cubicBezTo>
                  <a:pt x="1582" y="316"/>
                  <a:pt x="1930" y="68"/>
                  <a:pt x="2292" y="34"/>
                </a:cubicBezTo>
                <a:cubicBezTo>
                  <a:pt x="2654" y="0"/>
                  <a:pt x="3030" y="288"/>
                  <a:pt x="3372" y="574"/>
                </a:cubicBezTo>
                <a:cubicBezTo>
                  <a:pt x="3714" y="860"/>
                  <a:pt x="4182" y="1554"/>
                  <a:pt x="4344" y="1750"/>
                </a:cubicBezTo>
              </a:path>
            </a:pathLst>
          </a:custGeom>
          <a:noFill/>
          <a:ln w="762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0685" y="996950"/>
            <a:ext cx="3612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Perceptual cues in the mid-high frequencies dominate perception.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5613" y="5867400"/>
            <a:ext cx="391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increase (log)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05960" y="6065520"/>
            <a:ext cx="1524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 rot="16200000">
            <a:off x="-557608" y="3636922"/>
            <a:ext cx="391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 decrease (log)</a:t>
            </a:r>
          </a:p>
        </p:txBody>
      </p:sp>
      <p:cxnSp>
        <p:nvCxnSpPr>
          <p:cNvPr id="7" name="Straight Arrow Connector 6"/>
          <p:cNvCxnSpPr>
            <a:endCxn id="9" idx="3"/>
          </p:cNvCxnSpPr>
          <p:nvPr/>
        </p:nvCxnSpPr>
        <p:spPr bwMode="auto">
          <a:xfrm flipV="1">
            <a:off x="1398985" y="1864995"/>
            <a:ext cx="0" cy="1183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75694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053" grpId="0" animBg="1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Application: Hybrid Images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152400" y="6324600"/>
            <a:ext cx="8915400" cy="381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  <a:defRPr/>
            </a:pPr>
            <a:r>
              <a:rPr lang="en-US" sz="2400" dirty="0"/>
              <a:t>A. Oliva, A. Torralba, P.G. </a:t>
            </a:r>
            <a:r>
              <a:rPr lang="en-US" sz="2400" dirty="0" err="1"/>
              <a:t>Schyns</a:t>
            </a:r>
            <a:r>
              <a:rPr lang="en-US" sz="2400" dirty="0"/>
              <a:t>, SIGGRAPH 2006</a:t>
            </a:r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7" y="2133600"/>
            <a:ext cx="8126413" cy="204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0" y="914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When we see an image from far away, we are effectively subsampling it!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8993BD-D0F8-4B77-8859-EE8064DA6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9667" y="4750249"/>
            <a:ext cx="2507851" cy="63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74989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Image in FFT</a:t>
            </a:r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2" r="66875" b="10031"/>
          <a:stretch>
            <a:fillRect/>
          </a:stretch>
        </p:blipFill>
        <p:spPr bwMode="auto">
          <a:xfrm>
            <a:off x="228600" y="2209800"/>
            <a:ext cx="2743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5" t="13086" r="626" b="10031"/>
          <a:stretch>
            <a:fillRect/>
          </a:stretch>
        </p:blipFill>
        <p:spPr bwMode="auto">
          <a:xfrm>
            <a:off x="3505200" y="2209800"/>
            <a:ext cx="5410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qual 5"/>
          <p:cNvSpPr/>
          <p:nvPr/>
        </p:nvSpPr>
        <p:spPr>
          <a:xfrm>
            <a:off x="3124200" y="3886200"/>
            <a:ext cx="3048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5478" name="TextBox 6"/>
          <p:cNvSpPr txBox="1">
            <a:spLocks noChangeArrowheads="1"/>
          </p:cNvSpPr>
          <p:nvPr/>
        </p:nvSpPr>
        <p:spPr bwMode="auto">
          <a:xfrm>
            <a:off x="762000" y="1828800"/>
            <a:ext cx="155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Hybrid Image</a:t>
            </a:r>
          </a:p>
        </p:txBody>
      </p:sp>
      <p:sp>
        <p:nvSpPr>
          <p:cNvPr id="105479" name="TextBox 7"/>
          <p:cNvSpPr txBox="1">
            <a:spLocks noChangeArrowheads="1"/>
          </p:cNvSpPr>
          <p:nvPr/>
        </p:nvSpPr>
        <p:spPr bwMode="auto">
          <a:xfrm>
            <a:off x="3505200" y="1828800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Low-passed Image</a:t>
            </a:r>
          </a:p>
        </p:txBody>
      </p:sp>
      <p:sp>
        <p:nvSpPr>
          <p:cNvPr id="105480" name="TextBox 8"/>
          <p:cNvSpPr txBox="1">
            <a:spLocks noChangeArrowheads="1"/>
          </p:cNvSpPr>
          <p:nvPr/>
        </p:nvSpPr>
        <p:spPr bwMode="auto">
          <a:xfrm>
            <a:off x="6248400" y="1828800"/>
            <a:ext cx="2185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High-passed Image</a:t>
            </a:r>
          </a:p>
        </p:txBody>
      </p:sp>
      <p:sp>
        <p:nvSpPr>
          <p:cNvPr id="11" name="Plus 10"/>
          <p:cNvSpPr/>
          <p:nvPr/>
        </p:nvSpPr>
        <p:spPr>
          <a:xfrm>
            <a:off x="5715000" y="1828800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34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9"/>
          <p:cNvSpPr>
            <a:spLocks noChangeArrowheads="1"/>
          </p:cNvSpPr>
          <p:nvPr/>
        </p:nvSpPr>
        <p:spPr bwMode="auto">
          <a:xfrm>
            <a:off x="457200" y="609600"/>
            <a:ext cx="8458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538" y="0"/>
            <a:ext cx="50974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0" y="5915025"/>
            <a:ext cx="3759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Salvador Dali</a:t>
            </a: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i="1">
                <a:solidFill>
                  <a:srgbClr val="000000"/>
                </a:solidFill>
                <a:latin typeface="Arial" panose="020B0604020202020204" pitchFamily="34" charset="0"/>
              </a:rPr>
              <a:t>“Gala Contemplating the Mediterranean Sea,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i="1">
                <a:solidFill>
                  <a:srgbClr val="000000"/>
                </a:solidFill>
                <a:latin typeface="Arial" panose="020B0604020202020204" pitchFamily="34" charset="0"/>
              </a:rPr>
              <a:t>which at 30 meters becomes the portrait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i="1">
                <a:solidFill>
                  <a:srgbClr val="000000"/>
                </a:solidFill>
                <a:latin typeface="Arial" panose="020B0604020202020204" pitchFamily="34" charset="0"/>
              </a:rPr>
              <a:t>of Abraham Lincoln</a:t>
            </a: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”, 1976</a:t>
            </a:r>
            <a:endParaRPr lang="ru-RU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8100" y="-2977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24444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9"/>
          <p:cNvSpPr>
            <a:spLocks noChangeArrowheads="1"/>
          </p:cNvSpPr>
          <p:nvPr/>
        </p:nvSpPr>
        <p:spPr bwMode="auto">
          <a:xfrm>
            <a:off x="457200" y="609600"/>
            <a:ext cx="8458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538" y="0"/>
            <a:ext cx="50974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9244" name="Text Box 12"/>
          <p:cNvSpPr txBox="1">
            <a:spLocks noChangeArrowheads="1"/>
          </p:cNvSpPr>
          <p:nvPr/>
        </p:nvSpPr>
        <p:spPr bwMode="auto">
          <a:xfrm>
            <a:off x="0" y="3200400"/>
            <a:ext cx="3497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Salvador Dali invented Hybrid Images?</a:t>
            </a:r>
            <a:endParaRPr lang="ru-RU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0" y="5915025"/>
            <a:ext cx="3759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Salvador Dali</a:t>
            </a: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i="1">
                <a:solidFill>
                  <a:srgbClr val="000000"/>
                </a:solidFill>
                <a:latin typeface="Arial" panose="020B0604020202020204" pitchFamily="34" charset="0"/>
              </a:rPr>
              <a:t>“Gala Contemplating the Mediterranean Sea,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i="1">
                <a:solidFill>
                  <a:srgbClr val="000000"/>
                </a:solidFill>
                <a:latin typeface="Arial" panose="020B0604020202020204" pitchFamily="34" charset="0"/>
              </a:rPr>
              <a:t>which at 30 meters becomes the portrait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i="1">
                <a:solidFill>
                  <a:srgbClr val="000000"/>
                </a:solidFill>
                <a:latin typeface="Arial" panose="020B0604020202020204" pitchFamily="34" charset="0"/>
              </a:rPr>
              <a:t>of Abraham Lincoln</a:t>
            </a: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”, 1976</a:t>
            </a:r>
            <a:endParaRPr lang="ru-RU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10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457200" y="609600"/>
            <a:ext cx="8458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93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5939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9238" y="0"/>
            <a:ext cx="5084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502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457200" y="609600"/>
            <a:ext cx="8458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60420" name="Picture 8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02" t="7170" r="10422" b="11575"/>
          <a:stretch>
            <a:fillRect/>
          </a:stretch>
        </p:blipFill>
        <p:spPr bwMode="auto">
          <a:xfrm>
            <a:off x="4038600" y="0"/>
            <a:ext cx="5105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30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Think-Pair-Share</a:t>
            </a:r>
          </a:p>
        </p:txBody>
      </p:sp>
      <p:pic>
        <p:nvPicPr>
          <p:cNvPr id="27652" name="Picture 3" descr="C:\Users\Hoiem\Documents\Classes\Computational Photography - Fall 2010\lectures\figs\filters\fil_pairs\sobel_ga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88" t="3510" r="14474" b="3510"/>
          <a:stretch>
            <a:fillRect/>
          </a:stretch>
        </p:blipFill>
        <p:spPr bwMode="auto">
          <a:xfrm>
            <a:off x="216961" y="3102557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 descr="C:\Users\Hoiem\Documents\Classes\Computational Photography - Fall 2010\lectures\figs\filters\fil_pairs\fil_sobel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t="4167" r="13542" b="4167"/>
          <a:stretch>
            <a:fillRect/>
          </a:stretch>
        </p:blipFill>
        <p:spPr bwMode="auto">
          <a:xfrm>
            <a:off x="1803144" y="3097487"/>
            <a:ext cx="1437905" cy="141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 descr="C:\Users\Hoiem\Documents\Classes\Computational Photography - Fall 2010\lectures\figs\filters\fil_pairs\fil_gau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08" t="5556" r="16667" b="6944"/>
          <a:stretch>
            <a:fillRect/>
          </a:stretch>
        </p:blipFill>
        <p:spPr bwMode="auto">
          <a:xfrm>
            <a:off x="275032" y="4686300"/>
            <a:ext cx="1359458" cy="135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6" descr="C:\Users\Hoiem\Documents\Classes\Computational Photography - Fall 2010\lectures\figs\filters\fil_pairs\im_shif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637" y="2895796"/>
            <a:ext cx="2663637" cy="169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7" descr="C:\Users\Hoiem\Documents\Classes\Computational Photography - Fall 2010\lectures\figs\filters\fil_pairs\im_ori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6610" y="923558"/>
            <a:ext cx="2613283" cy="166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285541" y="893673"/>
            <a:ext cx="25812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a) _ = D * B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b) A = _ * _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c) F = D * _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d) _ = D * 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658" name="TextBox 12"/>
          <p:cNvSpPr txBox="1">
            <a:spLocks noChangeArrowheads="1"/>
          </p:cNvSpPr>
          <p:nvPr/>
        </p:nvSpPr>
        <p:spPr bwMode="auto">
          <a:xfrm>
            <a:off x="-23069" y="3094937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27659" name="TextBox 13"/>
          <p:cNvSpPr txBox="1">
            <a:spLocks noChangeArrowheads="1"/>
          </p:cNvSpPr>
          <p:nvPr/>
        </p:nvSpPr>
        <p:spPr bwMode="auto">
          <a:xfrm>
            <a:off x="1549556" y="3047856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27660" name="TextBox 14"/>
          <p:cNvSpPr txBox="1">
            <a:spLocks noChangeArrowheads="1"/>
          </p:cNvSpPr>
          <p:nvPr/>
        </p:nvSpPr>
        <p:spPr bwMode="auto">
          <a:xfrm>
            <a:off x="-52628" y="459486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27661" name="TextBox 15"/>
          <p:cNvSpPr txBox="1">
            <a:spLocks noChangeArrowheads="1"/>
          </p:cNvSpPr>
          <p:nvPr/>
        </p:nvSpPr>
        <p:spPr bwMode="auto">
          <a:xfrm>
            <a:off x="3169920" y="866531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27662" name="Picture 8" descr="C:\Users\Hoiem\Documents\Classes\Computational Photography - Fall 2010\lectures\figs\filters\fil_pairs\fil_shift.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75" t="41667" r="7292" b="41666"/>
          <a:stretch>
            <a:fillRect/>
          </a:stretch>
        </p:blipFill>
        <p:spPr bwMode="auto">
          <a:xfrm>
            <a:off x="255585" y="6194572"/>
            <a:ext cx="2438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3" name="TextBox 17"/>
          <p:cNvSpPr txBox="1">
            <a:spLocks noChangeArrowheads="1"/>
          </p:cNvSpPr>
          <p:nvPr/>
        </p:nvSpPr>
        <p:spPr bwMode="auto">
          <a:xfrm>
            <a:off x="-49215" y="6150122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E</a:t>
            </a:r>
          </a:p>
        </p:txBody>
      </p:sp>
      <p:pic>
        <p:nvPicPr>
          <p:cNvPr id="27664" name="Picture 9" descr="C:\Users\Hoiem\Documents\Classes\Computational Photography - Fall 2010\lectures\figs\filters\fil_pairs\im_gau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3146" y="906462"/>
            <a:ext cx="2632227" cy="167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5" name="TextBox 19"/>
          <p:cNvSpPr txBox="1">
            <a:spLocks noChangeArrowheads="1"/>
          </p:cNvSpPr>
          <p:nvPr/>
        </p:nvSpPr>
        <p:spPr bwMode="auto">
          <a:xfrm>
            <a:off x="3148672" y="2873394"/>
            <a:ext cx="374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F</a:t>
            </a:r>
          </a:p>
        </p:txBody>
      </p:sp>
      <p:pic>
        <p:nvPicPr>
          <p:cNvPr id="27666" name="Picture 10" descr="C:\Users\Hoiem\Documents\Classes\Computational Photography - Fall 2010\lectures\figs\filters\fil_pairs\im_sobe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75" t="13889" r="8333" b="13889"/>
          <a:stretch>
            <a:fillRect/>
          </a:stretch>
        </p:blipFill>
        <p:spPr bwMode="auto">
          <a:xfrm>
            <a:off x="4876800" y="4788495"/>
            <a:ext cx="2786132" cy="18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7" name="TextBox 21"/>
          <p:cNvSpPr txBox="1">
            <a:spLocks noChangeArrowheads="1"/>
          </p:cNvSpPr>
          <p:nvPr/>
        </p:nvSpPr>
        <p:spPr bwMode="auto">
          <a:xfrm>
            <a:off x="4609334" y="4729905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27668" name="TextBox 22"/>
          <p:cNvSpPr txBox="1">
            <a:spLocks noChangeArrowheads="1"/>
          </p:cNvSpPr>
          <p:nvPr/>
        </p:nvSpPr>
        <p:spPr bwMode="auto">
          <a:xfrm>
            <a:off x="6179549" y="866531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H</a:t>
            </a:r>
          </a:p>
        </p:txBody>
      </p:sp>
      <p:pic>
        <p:nvPicPr>
          <p:cNvPr id="27669" name="Picture 11" descr="C:\Users\Hoiem\Documents\Classes\Computational Photography - Fall 2010\lectures\figs\filters\fil_pairs\im_im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72" t="14799" r="8974" b="18373"/>
          <a:stretch/>
        </p:blipFill>
        <p:spPr bwMode="auto">
          <a:xfrm>
            <a:off x="6455064" y="2880361"/>
            <a:ext cx="2663190" cy="170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70" name="TextBox 24"/>
          <p:cNvSpPr txBox="1">
            <a:spLocks noChangeArrowheads="1"/>
          </p:cNvSpPr>
          <p:nvPr/>
        </p:nvSpPr>
        <p:spPr bwMode="auto">
          <a:xfrm>
            <a:off x="6205826" y="2827513"/>
            <a:ext cx="249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27672" name="TextBox 27"/>
          <p:cNvSpPr txBox="1">
            <a:spLocks noChangeArrowheads="1"/>
          </p:cNvSpPr>
          <p:nvPr/>
        </p:nvSpPr>
        <p:spPr bwMode="auto">
          <a:xfrm>
            <a:off x="6156526" y="268565"/>
            <a:ext cx="2678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* = Convolution operator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41564" y="6550223"/>
            <a:ext cx="70243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02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Median filters</a:t>
            </a:r>
          </a:p>
        </p:txBody>
      </p:sp>
      <p:graphicFrame>
        <p:nvGraphicFramePr>
          <p:cNvPr id="72708" name="Object 3"/>
          <p:cNvGraphicFramePr>
            <a:graphicFrameLocks noChangeAspect="1"/>
          </p:cNvGraphicFramePr>
          <p:nvPr/>
        </p:nvGraphicFramePr>
        <p:xfrm>
          <a:off x="7938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43"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3200"/>
            <a:ext cx="8534400" cy="4649788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Operates over a window by selecting the median intensity in the window.</a:t>
            </a:r>
          </a:p>
          <a:p>
            <a:pPr eaLnBrk="1" hangingPunct="1"/>
            <a:r>
              <a:rPr lang="en-US" altLang="en-US" dirty="0"/>
              <a:t>‘Rank’ filter as based on ordering of gray levels</a:t>
            </a:r>
          </a:p>
          <a:p>
            <a:pPr lvl="1" eaLnBrk="1" hangingPunct="1"/>
            <a:r>
              <a:rPr lang="en-US" altLang="en-US" dirty="0"/>
              <a:t>E.G., min, max, range filters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C25174B2-561A-4E3C-AE59-9E6DDE9E7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544469"/>
            <a:ext cx="2374900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chemeClr val="bg1">
                    <a:lumMod val="50000"/>
                  </a:schemeClr>
                </a:solidFill>
              </a:rPr>
              <a:t>Steve Seitz, Steve </a:t>
            </a:r>
            <a:r>
              <a:rPr lang="en-US" altLang="en-US" sz="1200" dirty="0" err="1">
                <a:solidFill>
                  <a:schemeClr val="bg1">
                    <a:lumMod val="50000"/>
                  </a:schemeClr>
                </a:solidFill>
              </a:rPr>
              <a:t>Marschner</a:t>
            </a:r>
            <a:endParaRPr lang="en-US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50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085" name="Rectangle 127"/>
          <p:cNvSpPr>
            <a:spLocks noChangeArrowheads="1"/>
          </p:cNvSpPr>
          <p:nvPr/>
        </p:nvSpPr>
        <p:spPr bwMode="auto">
          <a:xfrm>
            <a:off x="6149050" y="4360718"/>
            <a:ext cx="381000" cy="34636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209" name="Rectangle 252"/>
          <p:cNvSpPr>
            <a:spLocks noChangeArrowheads="1"/>
          </p:cNvSpPr>
          <p:nvPr/>
        </p:nvSpPr>
        <p:spPr bwMode="auto">
          <a:xfrm>
            <a:off x="1775750" y="400275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41210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0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121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11" name="Object 3"/>
          <p:cNvGraphicFramePr>
            <a:graphicFrameLocks noChangeAspect="1"/>
          </p:cNvGraphicFramePr>
          <p:nvPr>
            <p:extLst/>
          </p:nvPr>
        </p:nvGraphicFramePr>
        <p:xfrm>
          <a:off x="1679575" y="1295400"/>
          <a:ext cx="14525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1" name="Equation" r:id="rId7" imgW="317160" imgH="203040" progId="Equation.3">
                  <p:embed/>
                </p:oleObj>
              </mc:Choice>
              <mc:Fallback>
                <p:oleObj name="Equation" r:id="rId7" imgW="317160" imgH="203040" progId="Equation.3">
                  <p:embed/>
                  <p:pic>
                    <p:nvPicPr>
                      <p:cNvPr id="412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1295400"/>
                        <a:ext cx="14525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2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Image filtering - mean</a:t>
            </a:r>
          </a:p>
        </p:txBody>
      </p:sp>
      <p:grpSp>
        <p:nvGrpSpPr>
          <p:cNvPr id="41213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41218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1220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1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2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3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4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5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6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7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8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9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0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1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2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3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4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5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6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1219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1214" name="Object 26"/>
          <p:cNvGraphicFramePr>
            <a:graphicFrameLocks noChangeAspect="1"/>
          </p:cNvGraphicFramePr>
          <p:nvPr>
            <p:extLst/>
          </p:nvPr>
        </p:nvGraphicFramePr>
        <p:xfrm>
          <a:off x="6442075" y="533400"/>
          <a:ext cx="1092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2" name="Equation" r:id="rId10" imgW="393480" imgH="203040" progId="Equation.3">
                  <p:embed/>
                </p:oleObj>
              </mc:Choice>
              <mc:Fallback>
                <p:oleObj name="Equation" r:id="rId10" imgW="393480" imgH="203040" progId="Equation.3">
                  <p:embed/>
                  <p:pic>
                    <p:nvPicPr>
                      <p:cNvPr id="4121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2075" y="533400"/>
                        <a:ext cx="10922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5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sp>
        <p:nvSpPr>
          <p:cNvPr id="41216" name="TextBox 31"/>
          <p:cNvSpPr txBox="1">
            <a:spLocks noChangeArrowheads="1"/>
          </p:cNvSpPr>
          <p:nvPr/>
        </p:nvSpPr>
        <p:spPr bwMode="auto">
          <a:xfrm>
            <a:off x="6205075" y="4351338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prstClr val="black"/>
                </a:solidFill>
              </a:rPr>
              <a:t>?</a:t>
            </a:r>
          </a:p>
        </p:txBody>
      </p:sp>
      <p:graphicFrame>
        <p:nvGraphicFramePr>
          <p:cNvPr id="33" name="Object 5"/>
          <p:cNvGraphicFramePr>
            <a:graphicFrameLocks noChangeAspect="1"/>
          </p:cNvGraphicFramePr>
          <p:nvPr>
            <p:extLst/>
          </p:nvPr>
        </p:nvGraphicFramePr>
        <p:xfrm>
          <a:off x="1866900" y="5943600"/>
          <a:ext cx="50276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3" name="Equation" r:id="rId12" imgW="2044440" imgH="355320" progId="Equation.3">
                  <p:embed/>
                </p:oleObj>
              </mc:Choice>
              <mc:Fallback>
                <p:oleObj name="Equation" r:id="rId12" imgW="2044440" imgH="355320" progId="Equation.3">
                  <p:embed/>
                  <p:pic>
                    <p:nvPicPr>
                      <p:cNvPr id="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5943600"/>
                        <a:ext cx="50276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4226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46410</TotalTime>
  <Words>1775</Words>
  <Application>Microsoft Office PowerPoint</Application>
  <PresentationFormat>On-screen Show (4:3)</PresentationFormat>
  <Paragraphs>626</Paragraphs>
  <Slides>58</Slides>
  <Notes>29</Notes>
  <HiddenSlides>5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Courier New</vt:lpstr>
      <vt:lpstr>Futura Bk BT</vt:lpstr>
      <vt:lpstr>Gill Sans</vt:lpstr>
      <vt:lpstr>Symbol</vt:lpstr>
      <vt:lpstr>Office Theme</vt:lpstr>
      <vt:lpstr>Equation</vt:lpstr>
      <vt:lpstr>PowerPoint Presentation</vt:lpstr>
      <vt:lpstr>Recap of Monday</vt:lpstr>
      <vt:lpstr>Sobel filter visualization</vt:lpstr>
      <vt:lpstr>PowerPoint Presentation</vt:lpstr>
      <vt:lpstr>h(:,:,1) &lt; 0                 </vt:lpstr>
      <vt:lpstr>Think-Pair-Share</vt:lpstr>
      <vt:lpstr>Non-linear filters</vt:lpstr>
      <vt:lpstr>Median filters</vt:lpstr>
      <vt:lpstr>PowerPoint Presentation</vt:lpstr>
      <vt:lpstr>PowerPoint Presentation</vt:lpstr>
      <vt:lpstr>PowerPoint Presentation</vt:lpstr>
      <vt:lpstr>Median filters</vt:lpstr>
      <vt:lpstr>Noisy Jack – Salt and Pepper</vt:lpstr>
      <vt:lpstr>Mean Jack – 3 x 3 filter</vt:lpstr>
      <vt:lpstr>Very Mean Jack – 11 x 11 filter</vt:lpstr>
      <vt:lpstr>Noisy Jack – Salt and Pepper</vt:lpstr>
      <vt:lpstr>Median Jack – 3 x 3</vt:lpstr>
      <vt:lpstr>Very Median Jack – 11 x 11</vt:lpstr>
      <vt:lpstr>Median filters</vt:lpstr>
      <vt:lpstr>Review: questions</vt:lpstr>
      <vt:lpstr>Review: questions</vt:lpstr>
      <vt:lpstr>Median filters</vt:lpstr>
      <vt:lpstr>PowerPoint Presentation</vt:lpstr>
      <vt:lpstr>Today’s Class</vt:lpstr>
      <vt:lpstr>PowerPoint Presentation</vt:lpstr>
      <vt:lpstr>Hybrid Images</vt:lpstr>
      <vt:lpstr>PowerPoint Presentation</vt:lpstr>
      <vt:lpstr>PowerPoint Presentation</vt:lpstr>
      <vt:lpstr>PowerPoint Presentation</vt:lpstr>
      <vt:lpstr>PowerPoint Presentation</vt:lpstr>
      <vt:lpstr>Sampling and aliasing</vt:lpstr>
      <vt:lpstr>Aliasing problem</vt:lpstr>
      <vt:lpstr>Aliasing problem</vt:lpstr>
      <vt:lpstr>Aliasing problem</vt:lpstr>
      <vt:lpstr>Aliasing in graphics</vt:lpstr>
      <vt:lpstr>PowerPoint Presentation</vt:lpstr>
      <vt:lpstr>PowerPoint Presentation</vt:lpstr>
      <vt:lpstr>Aliasing and Moiré patterns</vt:lpstr>
      <vt:lpstr>Videos</vt:lpstr>
      <vt:lpstr>Aliasing in video</vt:lpstr>
      <vt:lpstr>Nyquist-Shannon Sampling Theorem</vt:lpstr>
      <vt:lpstr>How to fix aliasing?</vt:lpstr>
      <vt:lpstr>Better sensors</vt:lpstr>
      <vt:lpstr>Anti-aliasing</vt:lpstr>
      <vt:lpstr>Anti-aliasing</vt:lpstr>
      <vt:lpstr>Algorithm for downsampling by factor of 2</vt:lpstr>
      <vt:lpstr>Subsampling without pre-filtering</vt:lpstr>
      <vt:lpstr>Subsampling with Gaussian pre-filtering</vt:lpstr>
      <vt:lpstr>Image Pyramids</vt:lpstr>
      <vt:lpstr>PowerPoint Presentation</vt:lpstr>
      <vt:lpstr>Clues from Human Perception</vt:lpstr>
      <vt:lpstr>Campbell-Robson contrast sensitivity curve</vt:lpstr>
      <vt:lpstr>Application: Hybrid Images</vt:lpstr>
      <vt:lpstr>Hybrid Image in FFT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James Tompkin</cp:lastModifiedBy>
  <cp:revision>189</cp:revision>
  <dcterms:created xsi:type="dcterms:W3CDTF">2009-12-16T02:55:56Z</dcterms:created>
  <dcterms:modified xsi:type="dcterms:W3CDTF">2017-09-18T16:47:29Z</dcterms:modified>
</cp:coreProperties>
</file>